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2" r:id="rId2"/>
  </p:sldMasterIdLst>
  <p:notesMasterIdLst>
    <p:notesMasterId r:id="rId38"/>
  </p:notesMasterIdLst>
  <p:sldIdLst>
    <p:sldId id="282" r:id="rId3"/>
    <p:sldId id="257" r:id="rId4"/>
    <p:sldId id="294" r:id="rId5"/>
    <p:sldId id="287" r:id="rId6"/>
    <p:sldId id="295" r:id="rId7"/>
    <p:sldId id="260" r:id="rId8"/>
    <p:sldId id="261" r:id="rId9"/>
    <p:sldId id="296" r:id="rId10"/>
    <p:sldId id="297" r:id="rId11"/>
    <p:sldId id="298" r:id="rId12"/>
    <p:sldId id="263" r:id="rId13"/>
    <p:sldId id="264" r:id="rId14"/>
    <p:sldId id="288" r:id="rId15"/>
    <p:sldId id="300" r:id="rId16"/>
    <p:sldId id="266" r:id="rId17"/>
    <p:sldId id="268" r:id="rId18"/>
    <p:sldId id="269" r:id="rId19"/>
    <p:sldId id="270" r:id="rId20"/>
    <p:sldId id="289" r:id="rId21"/>
    <p:sldId id="290" r:id="rId22"/>
    <p:sldId id="291" r:id="rId23"/>
    <p:sldId id="292" r:id="rId24"/>
    <p:sldId id="293" r:id="rId25"/>
    <p:sldId id="283" r:id="rId26"/>
    <p:sldId id="271" r:id="rId27"/>
    <p:sldId id="272" r:id="rId28"/>
    <p:sldId id="274" r:id="rId29"/>
    <p:sldId id="275" r:id="rId30"/>
    <p:sldId id="276" r:id="rId31"/>
    <p:sldId id="301" r:id="rId32"/>
    <p:sldId id="277" r:id="rId33"/>
    <p:sldId id="278" r:id="rId34"/>
    <p:sldId id="279" r:id="rId35"/>
    <p:sldId id="280" r:id="rId36"/>
    <p:sldId id="281" r:id="rId37"/>
  </p:sldIdLst>
  <p:sldSz cx="9144000" cy="6858000" type="screen4x3"/>
  <p:notesSz cx="6797675" cy="9872663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2CACA"/>
          </a:solidFill>
        </a:fill>
      </a:tcStyle>
    </a:wholeTbl>
    <a:band2H>
      <a:tcTxStyle/>
      <a:tcStyle>
        <a:tcBdr/>
        <a:fill>
          <a:solidFill>
            <a:srgbClr val="F1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2DCD4"/>
          </a:solidFill>
        </a:fill>
      </a:tcStyle>
    </a:wholeTbl>
    <a:band2H>
      <a:tcTxStyle/>
      <a:tcStyle>
        <a:tcBdr/>
        <a:fill>
          <a:solidFill>
            <a:srgbClr val="F1EEE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CACA"/>
          </a:solidFill>
        </a:fill>
      </a:tcStyle>
    </a:wholeTbl>
    <a:band2H>
      <a:tcTxStyle/>
      <a:tcStyle>
        <a:tcBdr/>
        <a:fill>
          <a:solidFill>
            <a:srgbClr val="EB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1" d="100"/>
          <a:sy n="151" d="100"/>
        </p:scale>
        <p:origin x="2094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Shape 649"/>
          <p:cNvSpPr>
            <a:spLocks noGrp="1" noRot="1" noChangeAspec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50" name="Shape 650"/>
          <p:cNvSpPr>
            <a:spLocks noGrp="1"/>
          </p:cNvSpPr>
          <p:nvPr>
            <p:ph type="body" sz="quarter" idx="1"/>
          </p:nvPr>
        </p:nvSpPr>
        <p:spPr>
          <a:xfrm>
            <a:off x="906357" y="4689515"/>
            <a:ext cx="4984962" cy="444269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0800309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7316"/>
            <a:ext cx="2945659" cy="49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tabLst>
                <a:tab pos="700088" algn="l"/>
                <a:tab pos="1401763" algn="l"/>
                <a:tab pos="2103438" algn="l"/>
                <a:tab pos="2805113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tabLst>
                <a:tab pos="700088" algn="l"/>
                <a:tab pos="1401763" algn="l"/>
                <a:tab pos="2103438" algn="l"/>
                <a:tab pos="2805113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tabLst>
                <a:tab pos="700088" algn="l"/>
                <a:tab pos="1401763" algn="l"/>
                <a:tab pos="2103438" algn="l"/>
                <a:tab pos="2805113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tabLst>
                <a:tab pos="700088" algn="l"/>
                <a:tab pos="1401763" algn="l"/>
                <a:tab pos="2103438" algn="l"/>
                <a:tab pos="2805113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tabLst>
                <a:tab pos="700088" algn="l"/>
                <a:tab pos="1401763" algn="l"/>
                <a:tab pos="2103438" algn="l"/>
                <a:tab pos="2805113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700088" algn="l"/>
                <a:tab pos="1401763" algn="l"/>
                <a:tab pos="2103438" algn="l"/>
                <a:tab pos="2805113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700088" algn="l"/>
                <a:tab pos="1401763" algn="l"/>
                <a:tab pos="2103438" algn="l"/>
                <a:tab pos="2805113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700088" algn="l"/>
                <a:tab pos="1401763" algn="l"/>
                <a:tab pos="2103438" algn="l"/>
                <a:tab pos="2805113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700088" algn="l"/>
                <a:tab pos="1401763" algn="l"/>
                <a:tab pos="2103438" algn="l"/>
                <a:tab pos="2805113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0BD862F8-E86F-4FA0-B297-884747B432FF}" type="slidenum">
              <a:rPr lang="fr-FR" altLang="fr-FR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pPr/>
              <a:t>4</a:t>
            </a:fld>
            <a:endParaRPr lang="fr-FR" altLang="fr-FR">
              <a:solidFill>
                <a:srgbClr val="000000"/>
              </a:solidFill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54275" name="Text Box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7100" y="771525"/>
            <a:ext cx="4943475" cy="37084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Text Box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7931" y="4713511"/>
            <a:ext cx="4983388" cy="44032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altLang="fr-FR">
              <a:latin typeface="Times New Roman" pitchFamily="18" charset="0"/>
            </a:endParaRPr>
          </a:p>
        </p:txBody>
      </p:sp>
      <p:sp>
        <p:nvSpPr>
          <p:cNvPr id="54277" name="Text Box 3"/>
          <p:cNvSpPr txBox="1">
            <a:spLocks noChangeArrowheads="1"/>
          </p:cNvSpPr>
          <p:nvPr/>
        </p:nvSpPr>
        <p:spPr bwMode="auto">
          <a:xfrm>
            <a:off x="3853590" y="9348178"/>
            <a:ext cx="2945659" cy="5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7228" tIns="45359" rIns="87228" bIns="45359" anchor="b"/>
          <a:lstStyle>
            <a:lvl1pPr defTabSz="434975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434975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434975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434975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434975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434975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434975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434975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434975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r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BD32D309-21E5-4F28-9628-5DA7CE970C92}" type="slidenum">
              <a:rPr lang="fr-FR" altLang="fr-FR" sz="1200" kern="1200" smtClean="0">
                <a:solidFill>
                  <a:srgbClr val="000000"/>
                </a:solidFill>
                <a:latin typeface="Arial" charset="0"/>
                <a:ea typeface="SimSun" pitchFamily="2" charset="-122"/>
                <a:cs typeface="Arial" charset="0"/>
              </a:rPr>
              <a:pPr algn="r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4</a:t>
            </a:fld>
            <a:endParaRPr lang="fr-FR" altLang="fr-FR" sz="1200" kern="1200">
              <a:solidFill>
                <a:srgbClr val="000000"/>
              </a:solidFill>
              <a:latin typeface="Arial" charset="0"/>
              <a:ea typeface="SimSun" pitchFamily="2" charset="-122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7316"/>
            <a:ext cx="2945659" cy="49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tabLst>
                <a:tab pos="700088" algn="l"/>
                <a:tab pos="1401763" algn="l"/>
                <a:tab pos="2103438" algn="l"/>
                <a:tab pos="2805113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tabLst>
                <a:tab pos="700088" algn="l"/>
                <a:tab pos="1401763" algn="l"/>
                <a:tab pos="2103438" algn="l"/>
                <a:tab pos="2805113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tabLst>
                <a:tab pos="700088" algn="l"/>
                <a:tab pos="1401763" algn="l"/>
                <a:tab pos="2103438" algn="l"/>
                <a:tab pos="2805113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tabLst>
                <a:tab pos="700088" algn="l"/>
                <a:tab pos="1401763" algn="l"/>
                <a:tab pos="2103438" algn="l"/>
                <a:tab pos="2805113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tabLst>
                <a:tab pos="700088" algn="l"/>
                <a:tab pos="1401763" algn="l"/>
                <a:tab pos="2103438" algn="l"/>
                <a:tab pos="2805113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700088" algn="l"/>
                <a:tab pos="1401763" algn="l"/>
                <a:tab pos="2103438" algn="l"/>
                <a:tab pos="2805113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700088" algn="l"/>
                <a:tab pos="1401763" algn="l"/>
                <a:tab pos="2103438" algn="l"/>
                <a:tab pos="2805113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700088" algn="l"/>
                <a:tab pos="1401763" algn="l"/>
                <a:tab pos="2103438" algn="l"/>
                <a:tab pos="2805113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700088" algn="l"/>
                <a:tab pos="1401763" algn="l"/>
                <a:tab pos="2103438" algn="l"/>
                <a:tab pos="2805113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196E19A0-72DD-4C04-99CA-5416D883C854}" type="slidenum">
              <a:rPr lang="fr-FR" altLang="fr-FR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pPr/>
              <a:t>5</a:t>
            </a:fld>
            <a:endParaRPr lang="fr-FR" altLang="fr-FR">
              <a:solidFill>
                <a:srgbClr val="000000"/>
              </a:solidFill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55299" name="Text Box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7100" y="771525"/>
            <a:ext cx="4943475" cy="37084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0" name="Text Box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7931" y="4713511"/>
            <a:ext cx="4983388" cy="44032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altLang="fr-FR">
              <a:latin typeface="Times New Roman" pitchFamily="18" charset="0"/>
            </a:endParaRPr>
          </a:p>
        </p:txBody>
      </p:sp>
      <p:sp>
        <p:nvSpPr>
          <p:cNvPr id="55301" name="Text Box 3"/>
          <p:cNvSpPr txBox="1">
            <a:spLocks noChangeArrowheads="1"/>
          </p:cNvSpPr>
          <p:nvPr/>
        </p:nvSpPr>
        <p:spPr bwMode="auto">
          <a:xfrm>
            <a:off x="3853590" y="9348178"/>
            <a:ext cx="2945659" cy="5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7228" tIns="45359" rIns="87228" bIns="45359" anchor="b"/>
          <a:lstStyle>
            <a:lvl1pPr defTabSz="434975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434975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434975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434975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434975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434975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434975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434975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434975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r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3BE2A7CA-C95F-4715-B46B-A472A30BA573}" type="slidenum">
              <a:rPr lang="fr-FR" altLang="fr-FR" sz="1200" kern="1200" smtClean="0">
                <a:solidFill>
                  <a:srgbClr val="000000"/>
                </a:solidFill>
                <a:latin typeface="Arial" charset="0"/>
                <a:ea typeface="SimSun" pitchFamily="2" charset="-122"/>
                <a:cs typeface="Arial" charset="0"/>
              </a:rPr>
              <a:pPr algn="r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5</a:t>
            </a:fld>
            <a:endParaRPr lang="fr-FR" altLang="fr-FR" sz="1200" kern="1200">
              <a:solidFill>
                <a:srgbClr val="000000"/>
              </a:solidFill>
              <a:latin typeface="Arial" charset="0"/>
              <a:ea typeface="SimSun" pitchFamily="2" charset="-122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7"/>
          <p:cNvSpPr/>
          <p:nvPr/>
        </p:nvSpPr>
        <p:spPr>
          <a:xfrm>
            <a:off x="777240" y="0"/>
            <a:ext cx="7543801" cy="3048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45" name="Texte du titre"/>
          <p:cNvSpPr txBox="1">
            <a:spLocks noGrp="1"/>
          </p:cNvSpPr>
          <p:nvPr>
            <p:ph type="title"/>
          </p:nvPr>
        </p:nvSpPr>
        <p:spPr>
          <a:xfrm>
            <a:off x="762000" y="3200400"/>
            <a:ext cx="7543800" cy="1524000"/>
          </a:xfrm>
          <a:prstGeom prst="rect">
            <a:avLst/>
          </a:prstGeom>
        </p:spPr>
        <p:txBody>
          <a:bodyPr lIns="45718" tIns="45718" rIns="45718" bIns="45718"/>
          <a:lstStyle>
            <a:lvl1pPr defTabSz="914400">
              <a:defRPr sz="8000" b="0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r>
              <a:t>Texte du titre</a:t>
            </a:r>
          </a:p>
        </p:txBody>
      </p:sp>
      <p:sp>
        <p:nvSpPr>
          <p:cNvPr id="46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762000" y="4724400"/>
            <a:ext cx="6858000" cy="990600"/>
          </a:xfrm>
          <a:prstGeom prst="rect">
            <a:avLst/>
          </a:prstGeom>
        </p:spPr>
        <p:txBody>
          <a:bodyPr lIns="45718" tIns="45718" rIns="45718" bIns="45718"/>
          <a:lstStyle>
            <a:lvl1pPr marL="0" indent="0" defTabSz="914400">
              <a:spcBef>
                <a:spcPts val="600"/>
              </a:spcBef>
              <a:defRPr sz="28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defTabSz="914400">
              <a:spcBef>
                <a:spcPts val="600"/>
              </a:spcBef>
              <a:defRPr sz="28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defTabSz="914400">
              <a:spcBef>
                <a:spcPts val="600"/>
              </a:spcBef>
              <a:defRPr sz="28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defTabSz="914400">
              <a:spcBef>
                <a:spcPts val="600"/>
              </a:spcBef>
              <a:defRPr sz="28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defTabSz="914400">
              <a:spcBef>
                <a:spcPts val="600"/>
              </a:spcBef>
              <a:defRPr sz="28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7" name="Rectangle 6"/>
          <p:cNvSpPr/>
          <p:nvPr/>
        </p:nvSpPr>
        <p:spPr>
          <a:xfrm>
            <a:off x="777240" y="6172200"/>
            <a:ext cx="7543801" cy="2743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48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7998366" y="5640262"/>
            <a:ext cx="383636" cy="459737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>
              <a:tabLst/>
              <a:defRPr sz="2400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156" name="Texte niveau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57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e du titre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>
              <a:defRPr sz="4000" cap="all"/>
            </a:lvl1pPr>
          </a:lstStyle>
          <a:p>
            <a:r>
              <a:t>Texte du titre</a:t>
            </a:r>
          </a:p>
        </p:txBody>
      </p:sp>
      <p:sp>
        <p:nvSpPr>
          <p:cNvPr id="165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92"/>
          </a:xfrm>
          <a:prstGeom prst="rect">
            <a:avLst/>
          </a:prstGeom>
        </p:spPr>
        <p:txBody>
          <a:bodyPr anchor="b"/>
          <a:lstStyle>
            <a:lvl1pPr marL="0" indent="0">
              <a:defRPr sz="2000"/>
            </a:lvl1pPr>
            <a:lvl2pPr marL="0">
              <a:defRPr sz="2000"/>
            </a:lvl2pPr>
            <a:lvl3pPr marL="0">
              <a:defRPr sz="2000"/>
            </a:lvl3pPr>
            <a:lvl4pPr marL="0">
              <a:defRPr sz="2000"/>
            </a:lvl4pPr>
            <a:lvl5pPr marL="0">
              <a:defRPr sz="20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6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174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457200" y="1719263"/>
            <a:ext cx="4037013" cy="44084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7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e du titre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183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defRPr sz="2400" b="1"/>
            </a:lvl1pPr>
            <a:lvl2pPr marL="0">
              <a:defRPr sz="2400" b="1"/>
            </a:lvl2pPr>
            <a:lvl3pPr marL="0">
              <a:defRPr sz="2400" b="1"/>
            </a:lvl3pPr>
            <a:lvl4pPr marL="0">
              <a:defRPr sz="2400" b="1"/>
            </a:lvl4pPr>
            <a:lvl5pPr marL="0">
              <a:defRPr sz="2400" b="1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84" name="Espace réservé du texte 4"/>
          <p:cNvSpPr>
            <a:spLocks noGrp="1"/>
          </p:cNvSpPr>
          <p:nvPr>
            <p:ph type="body" sz="quarter" idx="21"/>
          </p:nvPr>
        </p:nvSpPr>
        <p:spPr>
          <a:xfrm>
            <a:off x="4645025" y="1535111"/>
            <a:ext cx="4041775" cy="639768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18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19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e du titre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6" cy="116205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t>Texte du titre</a:t>
            </a:r>
          </a:p>
        </p:txBody>
      </p:sp>
      <p:sp>
        <p:nvSpPr>
          <p:cNvPr id="208" name="Texte niveau 1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09" name="Espace réservé du texte 3"/>
          <p:cNvSpPr>
            <a:spLocks noGrp="1"/>
          </p:cNvSpPr>
          <p:nvPr>
            <p:ph type="body" sz="half" idx="21"/>
          </p:nvPr>
        </p:nvSpPr>
        <p:spPr>
          <a:xfrm>
            <a:off x="457198" y="1435100"/>
            <a:ext cx="3008317" cy="46910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1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exte du titre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4" cy="56673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t>Texte du titre</a:t>
            </a:r>
          </a:p>
        </p:txBody>
      </p:sp>
      <p:sp>
        <p:nvSpPr>
          <p:cNvPr id="218" name="Espace réservé pour une image  2"/>
          <p:cNvSpPr>
            <a:spLocks noGrp="1"/>
          </p:cNvSpPr>
          <p:nvPr>
            <p:ph type="pic" sz="half" idx="21"/>
          </p:nvPr>
        </p:nvSpPr>
        <p:spPr>
          <a:xfrm>
            <a:off x="1792288" y="612775"/>
            <a:ext cx="5486404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9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4" cy="804867"/>
          </a:xfrm>
          <a:prstGeom prst="rect">
            <a:avLst/>
          </a:prstGeom>
        </p:spPr>
        <p:txBody>
          <a:bodyPr/>
          <a:lstStyle>
            <a:lvl1pPr marL="0" indent="0">
              <a:defRPr sz="1400"/>
            </a:lvl1pPr>
            <a:lvl2pPr marL="0">
              <a:defRPr sz="1400"/>
            </a:lvl2pPr>
            <a:lvl3pPr marL="0">
              <a:defRPr sz="1400"/>
            </a:lvl3pPr>
            <a:lvl4pPr marL="0">
              <a:defRPr sz="1400"/>
            </a:lvl4pPr>
            <a:lvl5pPr marL="0">
              <a:defRPr sz="1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2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Line 1"/>
          <p:cNvSpPr/>
          <p:nvPr/>
        </p:nvSpPr>
        <p:spPr>
          <a:xfrm>
            <a:off x="7315200" y="1066797"/>
            <a:ext cx="1590" cy="4495808"/>
          </a:xfrm>
          <a:prstGeom prst="line">
            <a:avLst/>
          </a:prstGeom>
          <a:ln w="9360" cap="sq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grpSp>
        <p:nvGrpSpPr>
          <p:cNvPr id="259" name="Group 2"/>
          <p:cNvGrpSpPr/>
          <p:nvPr/>
        </p:nvGrpSpPr>
        <p:grpSpPr>
          <a:xfrm>
            <a:off x="7492994" y="2992432"/>
            <a:ext cx="1335103" cy="2186001"/>
            <a:chOff x="0" y="-1"/>
            <a:chExt cx="1335101" cy="2185999"/>
          </a:xfrm>
        </p:grpSpPr>
        <p:sp>
          <p:nvSpPr>
            <p:cNvPr id="228" name="Oval 3"/>
            <p:cNvSpPr/>
            <p:nvPr/>
          </p:nvSpPr>
          <p:spPr>
            <a:xfrm>
              <a:off x="-1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29" name="Oval 4"/>
            <p:cNvSpPr/>
            <p:nvPr/>
          </p:nvSpPr>
          <p:spPr>
            <a:xfrm>
              <a:off x="284164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0" name="Oval 5"/>
            <p:cNvSpPr/>
            <p:nvPr/>
          </p:nvSpPr>
          <p:spPr>
            <a:xfrm>
              <a:off x="568327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1" name="Oval 6"/>
            <p:cNvSpPr/>
            <p:nvPr/>
          </p:nvSpPr>
          <p:spPr>
            <a:xfrm>
              <a:off x="-1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2" name="Oval 7"/>
            <p:cNvSpPr/>
            <p:nvPr/>
          </p:nvSpPr>
          <p:spPr>
            <a:xfrm>
              <a:off x="284164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3" name="Oval 8"/>
            <p:cNvSpPr/>
            <p:nvPr/>
          </p:nvSpPr>
          <p:spPr>
            <a:xfrm>
              <a:off x="568327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4" name="Oval 9"/>
            <p:cNvSpPr/>
            <p:nvPr/>
          </p:nvSpPr>
          <p:spPr>
            <a:xfrm>
              <a:off x="852491" y="284163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5" name="Oval 10"/>
            <p:cNvSpPr/>
            <p:nvPr/>
          </p:nvSpPr>
          <p:spPr>
            <a:xfrm>
              <a:off x="-1" y="568325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6" name="Oval 11"/>
            <p:cNvSpPr/>
            <p:nvPr/>
          </p:nvSpPr>
          <p:spPr>
            <a:xfrm>
              <a:off x="284164" y="568325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7" name="Oval 12"/>
            <p:cNvSpPr/>
            <p:nvPr/>
          </p:nvSpPr>
          <p:spPr>
            <a:xfrm>
              <a:off x="568327" y="568325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8" name="Oval 13"/>
            <p:cNvSpPr/>
            <p:nvPr/>
          </p:nvSpPr>
          <p:spPr>
            <a:xfrm>
              <a:off x="852491" y="568325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9" name="Oval 14"/>
            <p:cNvSpPr/>
            <p:nvPr/>
          </p:nvSpPr>
          <p:spPr>
            <a:xfrm>
              <a:off x="1136654" y="568325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0" name="Oval 15"/>
            <p:cNvSpPr/>
            <p:nvPr/>
          </p:nvSpPr>
          <p:spPr>
            <a:xfrm>
              <a:off x="-1" y="850900"/>
              <a:ext cx="198447" cy="200033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1" name="Oval 16"/>
            <p:cNvSpPr/>
            <p:nvPr/>
          </p:nvSpPr>
          <p:spPr>
            <a:xfrm>
              <a:off x="284164" y="850900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2" name="Oval 17"/>
            <p:cNvSpPr/>
            <p:nvPr/>
          </p:nvSpPr>
          <p:spPr>
            <a:xfrm>
              <a:off x="568327" y="850900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3" name="Oval 18"/>
            <p:cNvSpPr/>
            <p:nvPr/>
          </p:nvSpPr>
          <p:spPr>
            <a:xfrm>
              <a:off x="852491" y="850900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4" name="Oval 19"/>
            <p:cNvSpPr/>
            <p:nvPr/>
          </p:nvSpPr>
          <p:spPr>
            <a:xfrm>
              <a:off x="-1" y="1135065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5" name="Oval 20"/>
            <p:cNvSpPr/>
            <p:nvPr/>
          </p:nvSpPr>
          <p:spPr>
            <a:xfrm>
              <a:off x="284164" y="1135065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6" name="Oval 21"/>
            <p:cNvSpPr/>
            <p:nvPr/>
          </p:nvSpPr>
          <p:spPr>
            <a:xfrm>
              <a:off x="568327" y="1135065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7" name="Oval 22"/>
            <p:cNvSpPr/>
            <p:nvPr/>
          </p:nvSpPr>
          <p:spPr>
            <a:xfrm>
              <a:off x="852491" y="1135065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8" name="Oval 23"/>
            <p:cNvSpPr/>
            <p:nvPr/>
          </p:nvSpPr>
          <p:spPr>
            <a:xfrm>
              <a:off x="1136654" y="1135065"/>
              <a:ext cx="198447" cy="200033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9" name="Oval 24"/>
            <p:cNvSpPr/>
            <p:nvPr/>
          </p:nvSpPr>
          <p:spPr>
            <a:xfrm>
              <a:off x="-1" y="1419227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0" name="Oval 25"/>
            <p:cNvSpPr/>
            <p:nvPr/>
          </p:nvSpPr>
          <p:spPr>
            <a:xfrm>
              <a:off x="284164" y="1419227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1" name="Oval 26"/>
            <p:cNvSpPr/>
            <p:nvPr/>
          </p:nvSpPr>
          <p:spPr>
            <a:xfrm>
              <a:off x="568327" y="1419227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2" name="Oval 27"/>
            <p:cNvSpPr/>
            <p:nvPr/>
          </p:nvSpPr>
          <p:spPr>
            <a:xfrm>
              <a:off x="852491" y="1419227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3" name="Oval 28"/>
            <p:cNvSpPr/>
            <p:nvPr/>
          </p:nvSpPr>
          <p:spPr>
            <a:xfrm>
              <a:off x="-1" y="1703390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4" name="Oval 29"/>
            <p:cNvSpPr/>
            <p:nvPr/>
          </p:nvSpPr>
          <p:spPr>
            <a:xfrm>
              <a:off x="284164" y="1703390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5" name="Oval 30"/>
            <p:cNvSpPr/>
            <p:nvPr/>
          </p:nvSpPr>
          <p:spPr>
            <a:xfrm>
              <a:off x="568327" y="1703390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6" name="Oval 31"/>
            <p:cNvSpPr/>
            <p:nvPr/>
          </p:nvSpPr>
          <p:spPr>
            <a:xfrm>
              <a:off x="852491" y="1703390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7" name="Oval 32"/>
            <p:cNvSpPr/>
            <p:nvPr/>
          </p:nvSpPr>
          <p:spPr>
            <a:xfrm>
              <a:off x="284164" y="1987552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8" name="Oval 33"/>
            <p:cNvSpPr/>
            <p:nvPr/>
          </p:nvSpPr>
          <p:spPr>
            <a:xfrm>
              <a:off x="852491" y="1987552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260" name="Line 34"/>
          <p:cNvSpPr/>
          <p:nvPr/>
        </p:nvSpPr>
        <p:spPr>
          <a:xfrm>
            <a:off x="304798" y="2819400"/>
            <a:ext cx="8229605" cy="1590"/>
          </a:xfrm>
          <a:prstGeom prst="line">
            <a:avLst/>
          </a:prstGeom>
          <a:ln w="6480" cap="sq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61" name="Texte du titre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26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/>
            <a:lvl2pPr marL="0" algn="ctr"/>
            <a:lvl3pPr marL="0" algn="ctr"/>
            <a:lvl4pPr marL="0" algn="ctr"/>
            <a:lvl5pPr marL="0" algn="ctr"/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63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48744" y="6248400"/>
            <a:ext cx="234884" cy="227901"/>
          </a:xfrm>
          <a:prstGeom prst="rect">
            <a:avLst/>
          </a:prstGeom>
        </p:spPr>
        <p:txBody>
          <a:bodyPr/>
          <a:lstStyle>
            <a:lvl1pPr marL="207963" indent="-206376" algn="r">
              <a:tabLst>
                <a:tab pos="723900" algn="l"/>
                <a:tab pos="1447800" algn="l"/>
              </a:tabLst>
              <a:defRPr sz="10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Line 1"/>
          <p:cNvSpPr/>
          <p:nvPr/>
        </p:nvSpPr>
        <p:spPr>
          <a:xfrm>
            <a:off x="7315200" y="1066797"/>
            <a:ext cx="1590" cy="4495808"/>
          </a:xfrm>
          <a:prstGeom prst="line">
            <a:avLst/>
          </a:prstGeom>
          <a:ln w="9360" cap="sq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grpSp>
        <p:nvGrpSpPr>
          <p:cNvPr id="302" name="Group 2"/>
          <p:cNvGrpSpPr/>
          <p:nvPr/>
        </p:nvGrpSpPr>
        <p:grpSpPr>
          <a:xfrm>
            <a:off x="7492994" y="2992432"/>
            <a:ext cx="1335103" cy="2186001"/>
            <a:chOff x="0" y="-1"/>
            <a:chExt cx="1335101" cy="2185999"/>
          </a:xfrm>
        </p:grpSpPr>
        <p:sp>
          <p:nvSpPr>
            <p:cNvPr id="271" name="Oval 3"/>
            <p:cNvSpPr/>
            <p:nvPr/>
          </p:nvSpPr>
          <p:spPr>
            <a:xfrm>
              <a:off x="-1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72" name="Oval 4"/>
            <p:cNvSpPr/>
            <p:nvPr/>
          </p:nvSpPr>
          <p:spPr>
            <a:xfrm>
              <a:off x="284164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73" name="Oval 5"/>
            <p:cNvSpPr/>
            <p:nvPr/>
          </p:nvSpPr>
          <p:spPr>
            <a:xfrm>
              <a:off x="568327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74" name="Oval 6"/>
            <p:cNvSpPr/>
            <p:nvPr/>
          </p:nvSpPr>
          <p:spPr>
            <a:xfrm>
              <a:off x="-1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75" name="Oval 7"/>
            <p:cNvSpPr/>
            <p:nvPr/>
          </p:nvSpPr>
          <p:spPr>
            <a:xfrm>
              <a:off x="284164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76" name="Oval 8"/>
            <p:cNvSpPr/>
            <p:nvPr/>
          </p:nvSpPr>
          <p:spPr>
            <a:xfrm>
              <a:off x="568327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77" name="Oval 9"/>
            <p:cNvSpPr/>
            <p:nvPr/>
          </p:nvSpPr>
          <p:spPr>
            <a:xfrm>
              <a:off x="852491" y="284163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78" name="Oval 10"/>
            <p:cNvSpPr/>
            <p:nvPr/>
          </p:nvSpPr>
          <p:spPr>
            <a:xfrm>
              <a:off x="-1" y="568325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79" name="Oval 11"/>
            <p:cNvSpPr/>
            <p:nvPr/>
          </p:nvSpPr>
          <p:spPr>
            <a:xfrm>
              <a:off x="284164" y="568325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80" name="Oval 12"/>
            <p:cNvSpPr/>
            <p:nvPr/>
          </p:nvSpPr>
          <p:spPr>
            <a:xfrm>
              <a:off x="568327" y="568325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81" name="Oval 13"/>
            <p:cNvSpPr/>
            <p:nvPr/>
          </p:nvSpPr>
          <p:spPr>
            <a:xfrm>
              <a:off x="852491" y="568325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82" name="Oval 14"/>
            <p:cNvSpPr/>
            <p:nvPr/>
          </p:nvSpPr>
          <p:spPr>
            <a:xfrm>
              <a:off x="1136654" y="568325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83" name="Oval 15"/>
            <p:cNvSpPr/>
            <p:nvPr/>
          </p:nvSpPr>
          <p:spPr>
            <a:xfrm>
              <a:off x="-1" y="850900"/>
              <a:ext cx="198447" cy="200033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84" name="Oval 16"/>
            <p:cNvSpPr/>
            <p:nvPr/>
          </p:nvSpPr>
          <p:spPr>
            <a:xfrm>
              <a:off x="284164" y="850900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85" name="Oval 17"/>
            <p:cNvSpPr/>
            <p:nvPr/>
          </p:nvSpPr>
          <p:spPr>
            <a:xfrm>
              <a:off x="568327" y="850900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86" name="Oval 18"/>
            <p:cNvSpPr/>
            <p:nvPr/>
          </p:nvSpPr>
          <p:spPr>
            <a:xfrm>
              <a:off x="852491" y="850900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87" name="Oval 19"/>
            <p:cNvSpPr/>
            <p:nvPr/>
          </p:nvSpPr>
          <p:spPr>
            <a:xfrm>
              <a:off x="-1" y="1135065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88" name="Oval 20"/>
            <p:cNvSpPr/>
            <p:nvPr/>
          </p:nvSpPr>
          <p:spPr>
            <a:xfrm>
              <a:off x="284164" y="1135065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89" name="Oval 21"/>
            <p:cNvSpPr/>
            <p:nvPr/>
          </p:nvSpPr>
          <p:spPr>
            <a:xfrm>
              <a:off x="568327" y="1135065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0" name="Oval 22"/>
            <p:cNvSpPr/>
            <p:nvPr/>
          </p:nvSpPr>
          <p:spPr>
            <a:xfrm>
              <a:off x="852491" y="1135065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1" name="Oval 23"/>
            <p:cNvSpPr/>
            <p:nvPr/>
          </p:nvSpPr>
          <p:spPr>
            <a:xfrm>
              <a:off x="1136654" y="1135065"/>
              <a:ext cx="198447" cy="200033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2" name="Oval 24"/>
            <p:cNvSpPr/>
            <p:nvPr/>
          </p:nvSpPr>
          <p:spPr>
            <a:xfrm>
              <a:off x="-1" y="1419227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3" name="Oval 25"/>
            <p:cNvSpPr/>
            <p:nvPr/>
          </p:nvSpPr>
          <p:spPr>
            <a:xfrm>
              <a:off x="284164" y="1419227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4" name="Oval 26"/>
            <p:cNvSpPr/>
            <p:nvPr/>
          </p:nvSpPr>
          <p:spPr>
            <a:xfrm>
              <a:off x="568327" y="1419227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5" name="Oval 27"/>
            <p:cNvSpPr/>
            <p:nvPr/>
          </p:nvSpPr>
          <p:spPr>
            <a:xfrm>
              <a:off x="852491" y="1419227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6" name="Oval 28"/>
            <p:cNvSpPr/>
            <p:nvPr/>
          </p:nvSpPr>
          <p:spPr>
            <a:xfrm>
              <a:off x="-1" y="1703390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7" name="Oval 29"/>
            <p:cNvSpPr/>
            <p:nvPr/>
          </p:nvSpPr>
          <p:spPr>
            <a:xfrm>
              <a:off x="284164" y="1703390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8" name="Oval 30"/>
            <p:cNvSpPr/>
            <p:nvPr/>
          </p:nvSpPr>
          <p:spPr>
            <a:xfrm>
              <a:off x="568327" y="1703390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9" name="Oval 31"/>
            <p:cNvSpPr/>
            <p:nvPr/>
          </p:nvSpPr>
          <p:spPr>
            <a:xfrm>
              <a:off x="852491" y="1703390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0" name="Oval 32"/>
            <p:cNvSpPr/>
            <p:nvPr/>
          </p:nvSpPr>
          <p:spPr>
            <a:xfrm>
              <a:off x="284164" y="1987552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1" name="Oval 33"/>
            <p:cNvSpPr/>
            <p:nvPr/>
          </p:nvSpPr>
          <p:spPr>
            <a:xfrm>
              <a:off x="852491" y="1987552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303" name="Line 34"/>
          <p:cNvSpPr/>
          <p:nvPr/>
        </p:nvSpPr>
        <p:spPr>
          <a:xfrm>
            <a:off x="304798" y="2819400"/>
            <a:ext cx="8229605" cy="1590"/>
          </a:xfrm>
          <a:prstGeom prst="line">
            <a:avLst/>
          </a:prstGeom>
          <a:ln w="6480" cap="sq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04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305" name="Texte niveau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06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48744" y="6248400"/>
            <a:ext cx="234884" cy="227901"/>
          </a:xfrm>
          <a:prstGeom prst="rect">
            <a:avLst/>
          </a:prstGeom>
        </p:spPr>
        <p:txBody>
          <a:bodyPr/>
          <a:lstStyle>
            <a:lvl1pPr marL="207963" indent="-206376" algn="r">
              <a:tabLst>
                <a:tab pos="723900" algn="l"/>
                <a:tab pos="1447800" algn="l"/>
              </a:tabLst>
              <a:defRPr sz="10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7"/>
          <p:cNvSpPr/>
          <p:nvPr/>
        </p:nvSpPr>
        <p:spPr>
          <a:xfrm>
            <a:off x="777240" y="0"/>
            <a:ext cx="7543801" cy="381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56" name="Rectangle 8"/>
          <p:cNvSpPr/>
          <p:nvPr/>
        </p:nvSpPr>
        <p:spPr>
          <a:xfrm>
            <a:off x="777240" y="6172200"/>
            <a:ext cx="7543801" cy="2743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57" name="Texte du titre"/>
          <p:cNvSpPr txBox="1"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lIns="45718" tIns="45718" rIns="45718" bIns="45718"/>
          <a:lstStyle>
            <a:lvl1pPr defTabSz="914400">
              <a:defRPr sz="5400" b="0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r>
              <a:t>Texte du titre</a:t>
            </a:r>
          </a:p>
        </p:txBody>
      </p:sp>
      <p:sp>
        <p:nvSpPr>
          <p:cNvPr id="58" name="Texte niveau 1…"/>
          <p:cNvSpPr txBox="1"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lIns="45718" tIns="45718" rIns="45718" bIns="45718" anchor="ctr"/>
          <a:lstStyle>
            <a:lvl1pPr marL="274320" indent="-274320" defTabSz="914400">
              <a:spcBef>
                <a:spcPts val="500"/>
              </a:spcBef>
              <a:buClr>
                <a:schemeClr val="accent1"/>
              </a:buClr>
              <a:buSzPct val="100000"/>
              <a:buFont typeface="Arial"/>
              <a:buChar char="•"/>
              <a:defRPr sz="24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619298" indent="-299257" defTabSz="914400">
              <a:spcBef>
                <a:spcPts val="500"/>
              </a:spcBef>
              <a:buClr>
                <a:schemeClr val="accent1"/>
              </a:buClr>
              <a:buSzPct val="100000"/>
              <a:buFont typeface="Arial"/>
              <a:buChar char="•"/>
              <a:defRPr sz="24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indent="-274319" defTabSz="914400">
              <a:spcBef>
                <a:spcPts val="500"/>
              </a:spcBef>
              <a:buClr>
                <a:schemeClr val="accent1"/>
              </a:buClr>
              <a:buSzPct val="100000"/>
              <a:buFont typeface="Arial"/>
              <a:buChar char="•"/>
              <a:defRPr sz="24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219200" indent="-304800" defTabSz="914400">
              <a:spcBef>
                <a:spcPts val="500"/>
              </a:spcBef>
              <a:buClr>
                <a:schemeClr val="accent1"/>
              </a:buClr>
              <a:buSzPct val="100000"/>
              <a:buFont typeface="Arial"/>
              <a:buChar char="•"/>
              <a:defRPr sz="24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447800" indent="-304800" defTabSz="914400">
              <a:spcBef>
                <a:spcPts val="500"/>
              </a:spcBef>
              <a:buClr>
                <a:schemeClr val="accent1"/>
              </a:buClr>
              <a:buSzPct val="100000"/>
              <a:buFont typeface="Arial"/>
              <a:buChar char="•"/>
              <a:defRPr sz="24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9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7998366" y="5640262"/>
            <a:ext cx="383636" cy="459737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>
              <a:tabLst/>
              <a:defRPr sz="2400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Line 1"/>
          <p:cNvSpPr/>
          <p:nvPr/>
        </p:nvSpPr>
        <p:spPr>
          <a:xfrm>
            <a:off x="7315200" y="1066797"/>
            <a:ext cx="1590" cy="4495808"/>
          </a:xfrm>
          <a:prstGeom prst="line">
            <a:avLst/>
          </a:prstGeom>
          <a:ln w="9360" cap="sq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grpSp>
        <p:nvGrpSpPr>
          <p:cNvPr id="345" name="Group 2"/>
          <p:cNvGrpSpPr/>
          <p:nvPr/>
        </p:nvGrpSpPr>
        <p:grpSpPr>
          <a:xfrm>
            <a:off x="7492994" y="2992432"/>
            <a:ext cx="1335103" cy="2186001"/>
            <a:chOff x="0" y="-1"/>
            <a:chExt cx="1335101" cy="2185999"/>
          </a:xfrm>
        </p:grpSpPr>
        <p:sp>
          <p:nvSpPr>
            <p:cNvPr id="314" name="Oval 3"/>
            <p:cNvSpPr/>
            <p:nvPr/>
          </p:nvSpPr>
          <p:spPr>
            <a:xfrm>
              <a:off x="-1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15" name="Oval 4"/>
            <p:cNvSpPr/>
            <p:nvPr/>
          </p:nvSpPr>
          <p:spPr>
            <a:xfrm>
              <a:off x="284164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16" name="Oval 5"/>
            <p:cNvSpPr/>
            <p:nvPr/>
          </p:nvSpPr>
          <p:spPr>
            <a:xfrm>
              <a:off x="568327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17" name="Oval 6"/>
            <p:cNvSpPr/>
            <p:nvPr/>
          </p:nvSpPr>
          <p:spPr>
            <a:xfrm>
              <a:off x="-1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18" name="Oval 7"/>
            <p:cNvSpPr/>
            <p:nvPr/>
          </p:nvSpPr>
          <p:spPr>
            <a:xfrm>
              <a:off x="284164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19" name="Oval 8"/>
            <p:cNvSpPr/>
            <p:nvPr/>
          </p:nvSpPr>
          <p:spPr>
            <a:xfrm>
              <a:off x="568327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0" name="Oval 9"/>
            <p:cNvSpPr/>
            <p:nvPr/>
          </p:nvSpPr>
          <p:spPr>
            <a:xfrm>
              <a:off x="852491" y="284163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1" name="Oval 10"/>
            <p:cNvSpPr/>
            <p:nvPr/>
          </p:nvSpPr>
          <p:spPr>
            <a:xfrm>
              <a:off x="-1" y="568325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2" name="Oval 11"/>
            <p:cNvSpPr/>
            <p:nvPr/>
          </p:nvSpPr>
          <p:spPr>
            <a:xfrm>
              <a:off x="284164" y="568325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3" name="Oval 12"/>
            <p:cNvSpPr/>
            <p:nvPr/>
          </p:nvSpPr>
          <p:spPr>
            <a:xfrm>
              <a:off x="568327" y="568325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4" name="Oval 13"/>
            <p:cNvSpPr/>
            <p:nvPr/>
          </p:nvSpPr>
          <p:spPr>
            <a:xfrm>
              <a:off x="852491" y="568325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5" name="Oval 14"/>
            <p:cNvSpPr/>
            <p:nvPr/>
          </p:nvSpPr>
          <p:spPr>
            <a:xfrm>
              <a:off x="1136654" y="568325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6" name="Oval 15"/>
            <p:cNvSpPr/>
            <p:nvPr/>
          </p:nvSpPr>
          <p:spPr>
            <a:xfrm>
              <a:off x="-1" y="850900"/>
              <a:ext cx="198447" cy="200033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7" name="Oval 16"/>
            <p:cNvSpPr/>
            <p:nvPr/>
          </p:nvSpPr>
          <p:spPr>
            <a:xfrm>
              <a:off x="284164" y="850900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8" name="Oval 17"/>
            <p:cNvSpPr/>
            <p:nvPr/>
          </p:nvSpPr>
          <p:spPr>
            <a:xfrm>
              <a:off x="568327" y="850900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9" name="Oval 18"/>
            <p:cNvSpPr/>
            <p:nvPr/>
          </p:nvSpPr>
          <p:spPr>
            <a:xfrm>
              <a:off x="852491" y="850900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0" name="Oval 19"/>
            <p:cNvSpPr/>
            <p:nvPr/>
          </p:nvSpPr>
          <p:spPr>
            <a:xfrm>
              <a:off x="-1" y="1135065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1" name="Oval 20"/>
            <p:cNvSpPr/>
            <p:nvPr/>
          </p:nvSpPr>
          <p:spPr>
            <a:xfrm>
              <a:off x="284164" y="1135065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2" name="Oval 21"/>
            <p:cNvSpPr/>
            <p:nvPr/>
          </p:nvSpPr>
          <p:spPr>
            <a:xfrm>
              <a:off x="568327" y="1135065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3" name="Oval 22"/>
            <p:cNvSpPr/>
            <p:nvPr/>
          </p:nvSpPr>
          <p:spPr>
            <a:xfrm>
              <a:off x="852491" y="1135065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4" name="Oval 23"/>
            <p:cNvSpPr/>
            <p:nvPr/>
          </p:nvSpPr>
          <p:spPr>
            <a:xfrm>
              <a:off x="1136654" y="1135065"/>
              <a:ext cx="198447" cy="200033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5" name="Oval 24"/>
            <p:cNvSpPr/>
            <p:nvPr/>
          </p:nvSpPr>
          <p:spPr>
            <a:xfrm>
              <a:off x="-1" y="1419227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6" name="Oval 25"/>
            <p:cNvSpPr/>
            <p:nvPr/>
          </p:nvSpPr>
          <p:spPr>
            <a:xfrm>
              <a:off x="284164" y="1419227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7" name="Oval 26"/>
            <p:cNvSpPr/>
            <p:nvPr/>
          </p:nvSpPr>
          <p:spPr>
            <a:xfrm>
              <a:off x="568327" y="1419227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8" name="Oval 27"/>
            <p:cNvSpPr/>
            <p:nvPr/>
          </p:nvSpPr>
          <p:spPr>
            <a:xfrm>
              <a:off x="852491" y="1419227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9" name="Oval 28"/>
            <p:cNvSpPr/>
            <p:nvPr/>
          </p:nvSpPr>
          <p:spPr>
            <a:xfrm>
              <a:off x="-1" y="1703390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40" name="Oval 29"/>
            <p:cNvSpPr/>
            <p:nvPr/>
          </p:nvSpPr>
          <p:spPr>
            <a:xfrm>
              <a:off x="284164" y="1703390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41" name="Oval 30"/>
            <p:cNvSpPr/>
            <p:nvPr/>
          </p:nvSpPr>
          <p:spPr>
            <a:xfrm>
              <a:off x="568327" y="1703390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42" name="Oval 31"/>
            <p:cNvSpPr/>
            <p:nvPr/>
          </p:nvSpPr>
          <p:spPr>
            <a:xfrm>
              <a:off x="852491" y="1703390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43" name="Oval 32"/>
            <p:cNvSpPr/>
            <p:nvPr/>
          </p:nvSpPr>
          <p:spPr>
            <a:xfrm>
              <a:off x="284164" y="1987552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44" name="Oval 33"/>
            <p:cNvSpPr/>
            <p:nvPr/>
          </p:nvSpPr>
          <p:spPr>
            <a:xfrm>
              <a:off x="852491" y="1987552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346" name="Line 34"/>
          <p:cNvSpPr/>
          <p:nvPr/>
        </p:nvSpPr>
        <p:spPr>
          <a:xfrm>
            <a:off x="304798" y="2819400"/>
            <a:ext cx="8229605" cy="1590"/>
          </a:xfrm>
          <a:prstGeom prst="line">
            <a:avLst/>
          </a:prstGeom>
          <a:ln w="6480" cap="sq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47" name="Texte du titre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>
              <a:defRPr sz="4000" cap="all"/>
            </a:lvl1pPr>
          </a:lstStyle>
          <a:p>
            <a:r>
              <a:t>Texte du titre</a:t>
            </a:r>
          </a:p>
        </p:txBody>
      </p:sp>
      <p:sp>
        <p:nvSpPr>
          <p:cNvPr id="348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92"/>
          </a:xfrm>
          <a:prstGeom prst="rect">
            <a:avLst/>
          </a:prstGeom>
        </p:spPr>
        <p:txBody>
          <a:bodyPr anchor="b"/>
          <a:lstStyle>
            <a:lvl1pPr marL="0" indent="0">
              <a:defRPr sz="2000"/>
            </a:lvl1pPr>
            <a:lvl2pPr marL="0">
              <a:defRPr sz="2000"/>
            </a:lvl2pPr>
            <a:lvl3pPr marL="0">
              <a:defRPr sz="2000"/>
            </a:lvl3pPr>
            <a:lvl4pPr marL="0">
              <a:defRPr sz="2000"/>
            </a:lvl4pPr>
            <a:lvl5pPr marL="0">
              <a:defRPr sz="20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49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48744" y="6248400"/>
            <a:ext cx="234884" cy="227901"/>
          </a:xfrm>
          <a:prstGeom prst="rect">
            <a:avLst/>
          </a:prstGeom>
        </p:spPr>
        <p:txBody>
          <a:bodyPr/>
          <a:lstStyle>
            <a:lvl1pPr marL="207963" indent="-206376" algn="r">
              <a:tabLst>
                <a:tab pos="723900" algn="l"/>
                <a:tab pos="1447800" algn="l"/>
              </a:tabLst>
              <a:defRPr sz="10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Line 1"/>
          <p:cNvSpPr/>
          <p:nvPr/>
        </p:nvSpPr>
        <p:spPr>
          <a:xfrm>
            <a:off x="7315200" y="1066797"/>
            <a:ext cx="1590" cy="4495808"/>
          </a:xfrm>
          <a:prstGeom prst="line">
            <a:avLst/>
          </a:prstGeom>
          <a:ln w="9360" cap="sq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grpSp>
        <p:nvGrpSpPr>
          <p:cNvPr id="388" name="Group 2"/>
          <p:cNvGrpSpPr/>
          <p:nvPr/>
        </p:nvGrpSpPr>
        <p:grpSpPr>
          <a:xfrm>
            <a:off x="7492994" y="2992432"/>
            <a:ext cx="1335103" cy="2186001"/>
            <a:chOff x="0" y="-1"/>
            <a:chExt cx="1335101" cy="2185999"/>
          </a:xfrm>
        </p:grpSpPr>
        <p:sp>
          <p:nvSpPr>
            <p:cNvPr id="357" name="Oval 3"/>
            <p:cNvSpPr/>
            <p:nvPr/>
          </p:nvSpPr>
          <p:spPr>
            <a:xfrm>
              <a:off x="-1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58" name="Oval 4"/>
            <p:cNvSpPr/>
            <p:nvPr/>
          </p:nvSpPr>
          <p:spPr>
            <a:xfrm>
              <a:off x="284164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59" name="Oval 5"/>
            <p:cNvSpPr/>
            <p:nvPr/>
          </p:nvSpPr>
          <p:spPr>
            <a:xfrm>
              <a:off x="568327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60" name="Oval 6"/>
            <p:cNvSpPr/>
            <p:nvPr/>
          </p:nvSpPr>
          <p:spPr>
            <a:xfrm>
              <a:off x="-1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61" name="Oval 7"/>
            <p:cNvSpPr/>
            <p:nvPr/>
          </p:nvSpPr>
          <p:spPr>
            <a:xfrm>
              <a:off x="284164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62" name="Oval 8"/>
            <p:cNvSpPr/>
            <p:nvPr/>
          </p:nvSpPr>
          <p:spPr>
            <a:xfrm>
              <a:off x="568327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63" name="Oval 9"/>
            <p:cNvSpPr/>
            <p:nvPr/>
          </p:nvSpPr>
          <p:spPr>
            <a:xfrm>
              <a:off x="852491" y="284163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64" name="Oval 10"/>
            <p:cNvSpPr/>
            <p:nvPr/>
          </p:nvSpPr>
          <p:spPr>
            <a:xfrm>
              <a:off x="-1" y="568325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65" name="Oval 11"/>
            <p:cNvSpPr/>
            <p:nvPr/>
          </p:nvSpPr>
          <p:spPr>
            <a:xfrm>
              <a:off x="284164" y="568325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66" name="Oval 12"/>
            <p:cNvSpPr/>
            <p:nvPr/>
          </p:nvSpPr>
          <p:spPr>
            <a:xfrm>
              <a:off x="568327" y="568325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67" name="Oval 13"/>
            <p:cNvSpPr/>
            <p:nvPr/>
          </p:nvSpPr>
          <p:spPr>
            <a:xfrm>
              <a:off x="852491" y="568325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68" name="Oval 14"/>
            <p:cNvSpPr/>
            <p:nvPr/>
          </p:nvSpPr>
          <p:spPr>
            <a:xfrm>
              <a:off x="1136654" y="568325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69" name="Oval 15"/>
            <p:cNvSpPr/>
            <p:nvPr/>
          </p:nvSpPr>
          <p:spPr>
            <a:xfrm>
              <a:off x="-1" y="850900"/>
              <a:ext cx="198447" cy="200033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0" name="Oval 16"/>
            <p:cNvSpPr/>
            <p:nvPr/>
          </p:nvSpPr>
          <p:spPr>
            <a:xfrm>
              <a:off x="284164" y="850900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1" name="Oval 17"/>
            <p:cNvSpPr/>
            <p:nvPr/>
          </p:nvSpPr>
          <p:spPr>
            <a:xfrm>
              <a:off x="568327" y="850900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2" name="Oval 18"/>
            <p:cNvSpPr/>
            <p:nvPr/>
          </p:nvSpPr>
          <p:spPr>
            <a:xfrm>
              <a:off x="852491" y="850900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3" name="Oval 19"/>
            <p:cNvSpPr/>
            <p:nvPr/>
          </p:nvSpPr>
          <p:spPr>
            <a:xfrm>
              <a:off x="-1" y="1135065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4" name="Oval 20"/>
            <p:cNvSpPr/>
            <p:nvPr/>
          </p:nvSpPr>
          <p:spPr>
            <a:xfrm>
              <a:off x="284164" y="1135065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5" name="Oval 21"/>
            <p:cNvSpPr/>
            <p:nvPr/>
          </p:nvSpPr>
          <p:spPr>
            <a:xfrm>
              <a:off x="568327" y="1135065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6" name="Oval 22"/>
            <p:cNvSpPr/>
            <p:nvPr/>
          </p:nvSpPr>
          <p:spPr>
            <a:xfrm>
              <a:off x="852491" y="1135065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7" name="Oval 23"/>
            <p:cNvSpPr/>
            <p:nvPr/>
          </p:nvSpPr>
          <p:spPr>
            <a:xfrm>
              <a:off x="1136654" y="1135065"/>
              <a:ext cx="198447" cy="200033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8" name="Oval 24"/>
            <p:cNvSpPr/>
            <p:nvPr/>
          </p:nvSpPr>
          <p:spPr>
            <a:xfrm>
              <a:off x="-1" y="1419227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9" name="Oval 25"/>
            <p:cNvSpPr/>
            <p:nvPr/>
          </p:nvSpPr>
          <p:spPr>
            <a:xfrm>
              <a:off x="284164" y="1419227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80" name="Oval 26"/>
            <p:cNvSpPr/>
            <p:nvPr/>
          </p:nvSpPr>
          <p:spPr>
            <a:xfrm>
              <a:off x="568327" y="1419227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81" name="Oval 27"/>
            <p:cNvSpPr/>
            <p:nvPr/>
          </p:nvSpPr>
          <p:spPr>
            <a:xfrm>
              <a:off x="852491" y="1419227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82" name="Oval 28"/>
            <p:cNvSpPr/>
            <p:nvPr/>
          </p:nvSpPr>
          <p:spPr>
            <a:xfrm>
              <a:off x="-1" y="1703390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83" name="Oval 29"/>
            <p:cNvSpPr/>
            <p:nvPr/>
          </p:nvSpPr>
          <p:spPr>
            <a:xfrm>
              <a:off x="284164" y="1703390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84" name="Oval 30"/>
            <p:cNvSpPr/>
            <p:nvPr/>
          </p:nvSpPr>
          <p:spPr>
            <a:xfrm>
              <a:off x="568327" y="1703390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85" name="Oval 31"/>
            <p:cNvSpPr/>
            <p:nvPr/>
          </p:nvSpPr>
          <p:spPr>
            <a:xfrm>
              <a:off x="852491" y="1703390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86" name="Oval 32"/>
            <p:cNvSpPr/>
            <p:nvPr/>
          </p:nvSpPr>
          <p:spPr>
            <a:xfrm>
              <a:off x="284164" y="1987552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87" name="Oval 33"/>
            <p:cNvSpPr/>
            <p:nvPr/>
          </p:nvSpPr>
          <p:spPr>
            <a:xfrm>
              <a:off x="852491" y="1987552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389" name="Line 34"/>
          <p:cNvSpPr/>
          <p:nvPr/>
        </p:nvSpPr>
        <p:spPr>
          <a:xfrm>
            <a:off x="304798" y="2819400"/>
            <a:ext cx="8229605" cy="1590"/>
          </a:xfrm>
          <a:prstGeom prst="line">
            <a:avLst/>
          </a:prstGeom>
          <a:ln w="6480" cap="sq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90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391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457200" y="1719263"/>
            <a:ext cx="4037013" cy="44084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9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48744" y="6248400"/>
            <a:ext cx="234884" cy="227901"/>
          </a:xfrm>
          <a:prstGeom prst="rect">
            <a:avLst/>
          </a:prstGeom>
        </p:spPr>
        <p:txBody>
          <a:bodyPr/>
          <a:lstStyle>
            <a:lvl1pPr marL="207963" indent="-206376" algn="r">
              <a:tabLst>
                <a:tab pos="723900" algn="l"/>
                <a:tab pos="1447800" algn="l"/>
              </a:tabLst>
              <a:defRPr sz="10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Line 1"/>
          <p:cNvSpPr/>
          <p:nvPr/>
        </p:nvSpPr>
        <p:spPr>
          <a:xfrm>
            <a:off x="7315200" y="1066797"/>
            <a:ext cx="1590" cy="4495808"/>
          </a:xfrm>
          <a:prstGeom prst="line">
            <a:avLst/>
          </a:prstGeom>
          <a:ln w="9360" cap="sq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grpSp>
        <p:nvGrpSpPr>
          <p:cNvPr id="431" name="Group 2"/>
          <p:cNvGrpSpPr/>
          <p:nvPr/>
        </p:nvGrpSpPr>
        <p:grpSpPr>
          <a:xfrm>
            <a:off x="7492994" y="2992432"/>
            <a:ext cx="1335103" cy="2186001"/>
            <a:chOff x="0" y="-1"/>
            <a:chExt cx="1335101" cy="2185999"/>
          </a:xfrm>
        </p:grpSpPr>
        <p:sp>
          <p:nvSpPr>
            <p:cNvPr id="400" name="Oval 3"/>
            <p:cNvSpPr/>
            <p:nvPr/>
          </p:nvSpPr>
          <p:spPr>
            <a:xfrm>
              <a:off x="-1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01" name="Oval 4"/>
            <p:cNvSpPr/>
            <p:nvPr/>
          </p:nvSpPr>
          <p:spPr>
            <a:xfrm>
              <a:off x="284164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02" name="Oval 5"/>
            <p:cNvSpPr/>
            <p:nvPr/>
          </p:nvSpPr>
          <p:spPr>
            <a:xfrm>
              <a:off x="568327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03" name="Oval 6"/>
            <p:cNvSpPr/>
            <p:nvPr/>
          </p:nvSpPr>
          <p:spPr>
            <a:xfrm>
              <a:off x="-1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04" name="Oval 7"/>
            <p:cNvSpPr/>
            <p:nvPr/>
          </p:nvSpPr>
          <p:spPr>
            <a:xfrm>
              <a:off x="284164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05" name="Oval 8"/>
            <p:cNvSpPr/>
            <p:nvPr/>
          </p:nvSpPr>
          <p:spPr>
            <a:xfrm>
              <a:off x="568327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06" name="Oval 9"/>
            <p:cNvSpPr/>
            <p:nvPr/>
          </p:nvSpPr>
          <p:spPr>
            <a:xfrm>
              <a:off x="852491" y="284163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07" name="Oval 10"/>
            <p:cNvSpPr/>
            <p:nvPr/>
          </p:nvSpPr>
          <p:spPr>
            <a:xfrm>
              <a:off x="-1" y="568325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08" name="Oval 11"/>
            <p:cNvSpPr/>
            <p:nvPr/>
          </p:nvSpPr>
          <p:spPr>
            <a:xfrm>
              <a:off x="284164" y="568325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09" name="Oval 12"/>
            <p:cNvSpPr/>
            <p:nvPr/>
          </p:nvSpPr>
          <p:spPr>
            <a:xfrm>
              <a:off x="568327" y="568325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10" name="Oval 13"/>
            <p:cNvSpPr/>
            <p:nvPr/>
          </p:nvSpPr>
          <p:spPr>
            <a:xfrm>
              <a:off x="852491" y="568325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11" name="Oval 14"/>
            <p:cNvSpPr/>
            <p:nvPr/>
          </p:nvSpPr>
          <p:spPr>
            <a:xfrm>
              <a:off x="1136654" y="568325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12" name="Oval 15"/>
            <p:cNvSpPr/>
            <p:nvPr/>
          </p:nvSpPr>
          <p:spPr>
            <a:xfrm>
              <a:off x="-1" y="850900"/>
              <a:ext cx="198447" cy="200033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13" name="Oval 16"/>
            <p:cNvSpPr/>
            <p:nvPr/>
          </p:nvSpPr>
          <p:spPr>
            <a:xfrm>
              <a:off x="284164" y="850900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14" name="Oval 17"/>
            <p:cNvSpPr/>
            <p:nvPr/>
          </p:nvSpPr>
          <p:spPr>
            <a:xfrm>
              <a:off x="568327" y="850900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15" name="Oval 18"/>
            <p:cNvSpPr/>
            <p:nvPr/>
          </p:nvSpPr>
          <p:spPr>
            <a:xfrm>
              <a:off x="852491" y="850900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16" name="Oval 19"/>
            <p:cNvSpPr/>
            <p:nvPr/>
          </p:nvSpPr>
          <p:spPr>
            <a:xfrm>
              <a:off x="-1" y="1135065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17" name="Oval 20"/>
            <p:cNvSpPr/>
            <p:nvPr/>
          </p:nvSpPr>
          <p:spPr>
            <a:xfrm>
              <a:off x="284164" y="1135065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18" name="Oval 21"/>
            <p:cNvSpPr/>
            <p:nvPr/>
          </p:nvSpPr>
          <p:spPr>
            <a:xfrm>
              <a:off x="568327" y="1135065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19" name="Oval 22"/>
            <p:cNvSpPr/>
            <p:nvPr/>
          </p:nvSpPr>
          <p:spPr>
            <a:xfrm>
              <a:off x="852491" y="1135065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20" name="Oval 23"/>
            <p:cNvSpPr/>
            <p:nvPr/>
          </p:nvSpPr>
          <p:spPr>
            <a:xfrm>
              <a:off x="1136654" y="1135065"/>
              <a:ext cx="198447" cy="200033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21" name="Oval 24"/>
            <p:cNvSpPr/>
            <p:nvPr/>
          </p:nvSpPr>
          <p:spPr>
            <a:xfrm>
              <a:off x="-1" y="1419227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22" name="Oval 25"/>
            <p:cNvSpPr/>
            <p:nvPr/>
          </p:nvSpPr>
          <p:spPr>
            <a:xfrm>
              <a:off x="284164" y="1419227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23" name="Oval 26"/>
            <p:cNvSpPr/>
            <p:nvPr/>
          </p:nvSpPr>
          <p:spPr>
            <a:xfrm>
              <a:off x="568327" y="1419227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24" name="Oval 27"/>
            <p:cNvSpPr/>
            <p:nvPr/>
          </p:nvSpPr>
          <p:spPr>
            <a:xfrm>
              <a:off x="852491" y="1419227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25" name="Oval 28"/>
            <p:cNvSpPr/>
            <p:nvPr/>
          </p:nvSpPr>
          <p:spPr>
            <a:xfrm>
              <a:off x="-1" y="1703390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26" name="Oval 29"/>
            <p:cNvSpPr/>
            <p:nvPr/>
          </p:nvSpPr>
          <p:spPr>
            <a:xfrm>
              <a:off x="284164" y="1703390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27" name="Oval 30"/>
            <p:cNvSpPr/>
            <p:nvPr/>
          </p:nvSpPr>
          <p:spPr>
            <a:xfrm>
              <a:off x="568327" y="1703390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28" name="Oval 31"/>
            <p:cNvSpPr/>
            <p:nvPr/>
          </p:nvSpPr>
          <p:spPr>
            <a:xfrm>
              <a:off x="852491" y="1703390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29" name="Oval 32"/>
            <p:cNvSpPr/>
            <p:nvPr/>
          </p:nvSpPr>
          <p:spPr>
            <a:xfrm>
              <a:off x="284164" y="1987552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0" name="Oval 33"/>
            <p:cNvSpPr/>
            <p:nvPr/>
          </p:nvSpPr>
          <p:spPr>
            <a:xfrm>
              <a:off x="852491" y="1987552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432" name="Line 34"/>
          <p:cNvSpPr/>
          <p:nvPr/>
        </p:nvSpPr>
        <p:spPr>
          <a:xfrm>
            <a:off x="304798" y="2819400"/>
            <a:ext cx="8229605" cy="1590"/>
          </a:xfrm>
          <a:prstGeom prst="line">
            <a:avLst/>
          </a:prstGeom>
          <a:ln w="6480" cap="sq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33" name="Texte du titre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434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defRPr sz="2400" b="1"/>
            </a:lvl1pPr>
            <a:lvl2pPr marL="0">
              <a:defRPr sz="2400" b="1"/>
            </a:lvl2pPr>
            <a:lvl3pPr marL="0">
              <a:defRPr sz="2400" b="1"/>
            </a:lvl3pPr>
            <a:lvl4pPr marL="0">
              <a:defRPr sz="2400" b="1"/>
            </a:lvl4pPr>
            <a:lvl5pPr marL="0">
              <a:defRPr sz="2400" b="1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35" name="Espace réservé du texte 4"/>
          <p:cNvSpPr>
            <a:spLocks noGrp="1"/>
          </p:cNvSpPr>
          <p:nvPr>
            <p:ph type="body" sz="quarter" idx="21"/>
          </p:nvPr>
        </p:nvSpPr>
        <p:spPr>
          <a:xfrm>
            <a:off x="4645025" y="1535111"/>
            <a:ext cx="4041775" cy="639768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436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48744" y="6248400"/>
            <a:ext cx="234884" cy="227901"/>
          </a:xfrm>
          <a:prstGeom prst="rect">
            <a:avLst/>
          </a:prstGeom>
        </p:spPr>
        <p:txBody>
          <a:bodyPr/>
          <a:lstStyle>
            <a:lvl1pPr marL="207963" indent="-206376" algn="r">
              <a:tabLst>
                <a:tab pos="723900" algn="l"/>
                <a:tab pos="1447800" algn="l"/>
              </a:tabLst>
              <a:defRPr sz="10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Line 1"/>
          <p:cNvSpPr/>
          <p:nvPr/>
        </p:nvSpPr>
        <p:spPr>
          <a:xfrm>
            <a:off x="7315200" y="1066797"/>
            <a:ext cx="1590" cy="4495808"/>
          </a:xfrm>
          <a:prstGeom prst="line">
            <a:avLst/>
          </a:prstGeom>
          <a:ln w="9360" cap="sq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grpSp>
        <p:nvGrpSpPr>
          <p:cNvPr id="475" name="Group 2"/>
          <p:cNvGrpSpPr/>
          <p:nvPr/>
        </p:nvGrpSpPr>
        <p:grpSpPr>
          <a:xfrm>
            <a:off x="7492994" y="2992432"/>
            <a:ext cx="1335103" cy="2186001"/>
            <a:chOff x="0" y="-1"/>
            <a:chExt cx="1335101" cy="2185999"/>
          </a:xfrm>
        </p:grpSpPr>
        <p:sp>
          <p:nvSpPr>
            <p:cNvPr id="444" name="Oval 3"/>
            <p:cNvSpPr/>
            <p:nvPr/>
          </p:nvSpPr>
          <p:spPr>
            <a:xfrm>
              <a:off x="-1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45" name="Oval 4"/>
            <p:cNvSpPr/>
            <p:nvPr/>
          </p:nvSpPr>
          <p:spPr>
            <a:xfrm>
              <a:off x="284164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46" name="Oval 5"/>
            <p:cNvSpPr/>
            <p:nvPr/>
          </p:nvSpPr>
          <p:spPr>
            <a:xfrm>
              <a:off x="568327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47" name="Oval 6"/>
            <p:cNvSpPr/>
            <p:nvPr/>
          </p:nvSpPr>
          <p:spPr>
            <a:xfrm>
              <a:off x="-1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48" name="Oval 7"/>
            <p:cNvSpPr/>
            <p:nvPr/>
          </p:nvSpPr>
          <p:spPr>
            <a:xfrm>
              <a:off x="284164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49" name="Oval 8"/>
            <p:cNvSpPr/>
            <p:nvPr/>
          </p:nvSpPr>
          <p:spPr>
            <a:xfrm>
              <a:off x="568327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0" name="Oval 9"/>
            <p:cNvSpPr/>
            <p:nvPr/>
          </p:nvSpPr>
          <p:spPr>
            <a:xfrm>
              <a:off x="852491" y="284163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1" name="Oval 10"/>
            <p:cNvSpPr/>
            <p:nvPr/>
          </p:nvSpPr>
          <p:spPr>
            <a:xfrm>
              <a:off x="-1" y="568325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2" name="Oval 11"/>
            <p:cNvSpPr/>
            <p:nvPr/>
          </p:nvSpPr>
          <p:spPr>
            <a:xfrm>
              <a:off x="284164" y="568325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3" name="Oval 12"/>
            <p:cNvSpPr/>
            <p:nvPr/>
          </p:nvSpPr>
          <p:spPr>
            <a:xfrm>
              <a:off x="568327" y="568325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4" name="Oval 13"/>
            <p:cNvSpPr/>
            <p:nvPr/>
          </p:nvSpPr>
          <p:spPr>
            <a:xfrm>
              <a:off x="852491" y="568325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5" name="Oval 14"/>
            <p:cNvSpPr/>
            <p:nvPr/>
          </p:nvSpPr>
          <p:spPr>
            <a:xfrm>
              <a:off x="1136654" y="568325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6" name="Oval 15"/>
            <p:cNvSpPr/>
            <p:nvPr/>
          </p:nvSpPr>
          <p:spPr>
            <a:xfrm>
              <a:off x="-1" y="850900"/>
              <a:ext cx="198447" cy="200033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7" name="Oval 16"/>
            <p:cNvSpPr/>
            <p:nvPr/>
          </p:nvSpPr>
          <p:spPr>
            <a:xfrm>
              <a:off x="284164" y="850900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8" name="Oval 17"/>
            <p:cNvSpPr/>
            <p:nvPr/>
          </p:nvSpPr>
          <p:spPr>
            <a:xfrm>
              <a:off x="568327" y="850900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59" name="Oval 18"/>
            <p:cNvSpPr/>
            <p:nvPr/>
          </p:nvSpPr>
          <p:spPr>
            <a:xfrm>
              <a:off x="852491" y="850900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60" name="Oval 19"/>
            <p:cNvSpPr/>
            <p:nvPr/>
          </p:nvSpPr>
          <p:spPr>
            <a:xfrm>
              <a:off x="-1" y="1135065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61" name="Oval 20"/>
            <p:cNvSpPr/>
            <p:nvPr/>
          </p:nvSpPr>
          <p:spPr>
            <a:xfrm>
              <a:off x="284164" y="1135065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62" name="Oval 21"/>
            <p:cNvSpPr/>
            <p:nvPr/>
          </p:nvSpPr>
          <p:spPr>
            <a:xfrm>
              <a:off x="568327" y="1135065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63" name="Oval 22"/>
            <p:cNvSpPr/>
            <p:nvPr/>
          </p:nvSpPr>
          <p:spPr>
            <a:xfrm>
              <a:off x="852491" y="1135065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64" name="Oval 23"/>
            <p:cNvSpPr/>
            <p:nvPr/>
          </p:nvSpPr>
          <p:spPr>
            <a:xfrm>
              <a:off x="1136654" y="1135065"/>
              <a:ext cx="198447" cy="200033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65" name="Oval 24"/>
            <p:cNvSpPr/>
            <p:nvPr/>
          </p:nvSpPr>
          <p:spPr>
            <a:xfrm>
              <a:off x="-1" y="1419227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66" name="Oval 25"/>
            <p:cNvSpPr/>
            <p:nvPr/>
          </p:nvSpPr>
          <p:spPr>
            <a:xfrm>
              <a:off x="284164" y="1419227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67" name="Oval 26"/>
            <p:cNvSpPr/>
            <p:nvPr/>
          </p:nvSpPr>
          <p:spPr>
            <a:xfrm>
              <a:off x="568327" y="1419227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68" name="Oval 27"/>
            <p:cNvSpPr/>
            <p:nvPr/>
          </p:nvSpPr>
          <p:spPr>
            <a:xfrm>
              <a:off x="852491" y="1419227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69" name="Oval 28"/>
            <p:cNvSpPr/>
            <p:nvPr/>
          </p:nvSpPr>
          <p:spPr>
            <a:xfrm>
              <a:off x="-1" y="1703390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70" name="Oval 29"/>
            <p:cNvSpPr/>
            <p:nvPr/>
          </p:nvSpPr>
          <p:spPr>
            <a:xfrm>
              <a:off x="284164" y="1703390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71" name="Oval 30"/>
            <p:cNvSpPr/>
            <p:nvPr/>
          </p:nvSpPr>
          <p:spPr>
            <a:xfrm>
              <a:off x="568327" y="1703390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72" name="Oval 31"/>
            <p:cNvSpPr/>
            <p:nvPr/>
          </p:nvSpPr>
          <p:spPr>
            <a:xfrm>
              <a:off x="852491" y="1703390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73" name="Oval 32"/>
            <p:cNvSpPr/>
            <p:nvPr/>
          </p:nvSpPr>
          <p:spPr>
            <a:xfrm>
              <a:off x="284164" y="1987552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74" name="Oval 33"/>
            <p:cNvSpPr/>
            <p:nvPr/>
          </p:nvSpPr>
          <p:spPr>
            <a:xfrm>
              <a:off x="852491" y="1987552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476" name="Line 34"/>
          <p:cNvSpPr/>
          <p:nvPr/>
        </p:nvSpPr>
        <p:spPr>
          <a:xfrm>
            <a:off x="304798" y="2819400"/>
            <a:ext cx="8229605" cy="1590"/>
          </a:xfrm>
          <a:prstGeom prst="line">
            <a:avLst/>
          </a:prstGeom>
          <a:ln w="6480" cap="sq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77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478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48744" y="6248400"/>
            <a:ext cx="234884" cy="227901"/>
          </a:xfrm>
          <a:prstGeom prst="rect">
            <a:avLst/>
          </a:prstGeom>
        </p:spPr>
        <p:txBody>
          <a:bodyPr/>
          <a:lstStyle>
            <a:lvl1pPr marL="207963" indent="-206376" algn="r">
              <a:tabLst>
                <a:tab pos="723900" algn="l"/>
                <a:tab pos="1447800" algn="l"/>
              </a:tabLst>
              <a:defRPr sz="10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Line 1"/>
          <p:cNvSpPr/>
          <p:nvPr/>
        </p:nvSpPr>
        <p:spPr>
          <a:xfrm>
            <a:off x="7315200" y="1066797"/>
            <a:ext cx="1590" cy="4495808"/>
          </a:xfrm>
          <a:prstGeom prst="line">
            <a:avLst/>
          </a:prstGeom>
          <a:ln w="9360" cap="sq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grpSp>
        <p:nvGrpSpPr>
          <p:cNvPr id="558" name="Group 2"/>
          <p:cNvGrpSpPr/>
          <p:nvPr/>
        </p:nvGrpSpPr>
        <p:grpSpPr>
          <a:xfrm>
            <a:off x="7492994" y="2992432"/>
            <a:ext cx="1335103" cy="2186001"/>
            <a:chOff x="0" y="-1"/>
            <a:chExt cx="1335101" cy="2185999"/>
          </a:xfrm>
        </p:grpSpPr>
        <p:sp>
          <p:nvSpPr>
            <p:cNvPr id="527" name="Oval 3"/>
            <p:cNvSpPr/>
            <p:nvPr/>
          </p:nvSpPr>
          <p:spPr>
            <a:xfrm>
              <a:off x="-1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28" name="Oval 4"/>
            <p:cNvSpPr/>
            <p:nvPr/>
          </p:nvSpPr>
          <p:spPr>
            <a:xfrm>
              <a:off x="284164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29" name="Oval 5"/>
            <p:cNvSpPr/>
            <p:nvPr/>
          </p:nvSpPr>
          <p:spPr>
            <a:xfrm>
              <a:off x="568327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30" name="Oval 6"/>
            <p:cNvSpPr/>
            <p:nvPr/>
          </p:nvSpPr>
          <p:spPr>
            <a:xfrm>
              <a:off x="-1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31" name="Oval 7"/>
            <p:cNvSpPr/>
            <p:nvPr/>
          </p:nvSpPr>
          <p:spPr>
            <a:xfrm>
              <a:off x="284164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32" name="Oval 8"/>
            <p:cNvSpPr/>
            <p:nvPr/>
          </p:nvSpPr>
          <p:spPr>
            <a:xfrm>
              <a:off x="568327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33" name="Oval 9"/>
            <p:cNvSpPr/>
            <p:nvPr/>
          </p:nvSpPr>
          <p:spPr>
            <a:xfrm>
              <a:off x="852491" y="284163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34" name="Oval 10"/>
            <p:cNvSpPr/>
            <p:nvPr/>
          </p:nvSpPr>
          <p:spPr>
            <a:xfrm>
              <a:off x="-1" y="568325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35" name="Oval 11"/>
            <p:cNvSpPr/>
            <p:nvPr/>
          </p:nvSpPr>
          <p:spPr>
            <a:xfrm>
              <a:off x="284164" y="568325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36" name="Oval 12"/>
            <p:cNvSpPr/>
            <p:nvPr/>
          </p:nvSpPr>
          <p:spPr>
            <a:xfrm>
              <a:off x="568327" y="568325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37" name="Oval 13"/>
            <p:cNvSpPr/>
            <p:nvPr/>
          </p:nvSpPr>
          <p:spPr>
            <a:xfrm>
              <a:off x="852491" y="568325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38" name="Oval 14"/>
            <p:cNvSpPr/>
            <p:nvPr/>
          </p:nvSpPr>
          <p:spPr>
            <a:xfrm>
              <a:off x="1136654" y="568325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39" name="Oval 15"/>
            <p:cNvSpPr/>
            <p:nvPr/>
          </p:nvSpPr>
          <p:spPr>
            <a:xfrm>
              <a:off x="-1" y="850900"/>
              <a:ext cx="198447" cy="200033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40" name="Oval 16"/>
            <p:cNvSpPr/>
            <p:nvPr/>
          </p:nvSpPr>
          <p:spPr>
            <a:xfrm>
              <a:off x="284164" y="850900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41" name="Oval 17"/>
            <p:cNvSpPr/>
            <p:nvPr/>
          </p:nvSpPr>
          <p:spPr>
            <a:xfrm>
              <a:off x="568327" y="850900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42" name="Oval 18"/>
            <p:cNvSpPr/>
            <p:nvPr/>
          </p:nvSpPr>
          <p:spPr>
            <a:xfrm>
              <a:off x="852491" y="850900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43" name="Oval 19"/>
            <p:cNvSpPr/>
            <p:nvPr/>
          </p:nvSpPr>
          <p:spPr>
            <a:xfrm>
              <a:off x="-1" y="1135065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44" name="Oval 20"/>
            <p:cNvSpPr/>
            <p:nvPr/>
          </p:nvSpPr>
          <p:spPr>
            <a:xfrm>
              <a:off x="284164" y="1135065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45" name="Oval 21"/>
            <p:cNvSpPr/>
            <p:nvPr/>
          </p:nvSpPr>
          <p:spPr>
            <a:xfrm>
              <a:off x="568327" y="1135065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46" name="Oval 22"/>
            <p:cNvSpPr/>
            <p:nvPr/>
          </p:nvSpPr>
          <p:spPr>
            <a:xfrm>
              <a:off x="852491" y="1135065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47" name="Oval 23"/>
            <p:cNvSpPr/>
            <p:nvPr/>
          </p:nvSpPr>
          <p:spPr>
            <a:xfrm>
              <a:off x="1136654" y="1135065"/>
              <a:ext cx="198447" cy="200033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48" name="Oval 24"/>
            <p:cNvSpPr/>
            <p:nvPr/>
          </p:nvSpPr>
          <p:spPr>
            <a:xfrm>
              <a:off x="-1" y="1419227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49" name="Oval 25"/>
            <p:cNvSpPr/>
            <p:nvPr/>
          </p:nvSpPr>
          <p:spPr>
            <a:xfrm>
              <a:off x="284164" y="1419227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50" name="Oval 26"/>
            <p:cNvSpPr/>
            <p:nvPr/>
          </p:nvSpPr>
          <p:spPr>
            <a:xfrm>
              <a:off x="568327" y="1419227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51" name="Oval 27"/>
            <p:cNvSpPr/>
            <p:nvPr/>
          </p:nvSpPr>
          <p:spPr>
            <a:xfrm>
              <a:off x="852491" y="1419227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52" name="Oval 28"/>
            <p:cNvSpPr/>
            <p:nvPr/>
          </p:nvSpPr>
          <p:spPr>
            <a:xfrm>
              <a:off x="-1" y="1703390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53" name="Oval 29"/>
            <p:cNvSpPr/>
            <p:nvPr/>
          </p:nvSpPr>
          <p:spPr>
            <a:xfrm>
              <a:off x="284164" y="1703390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54" name="Oval 30"/>
            <p:cNvSpPr/>
            <p:nvPr/>
          </p:nvSpPr>
          <p:spPr>
            <a:xfrm>
              <a:off x="568327" y="1703390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55" name="Oval 31"/>
            <p:cNvSpPr/>
            <p:nvPr/>
          </p:nvSpPr>
          <p:spPr>
            <a:xfrm>
              <a:off x="852491" y="1703390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56" name="Oval 32"/>
            <p:cNvSpPr/>
            <p:nvPr/>
          </p:nvSpPr>
          <p:spPr>
            <a:xfrm>
              <a:off x="284164" y="1987552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57" name="Oval 33"/>
            <p:cNvSpPr/>
            <p:nvPr/>
          </p:nvSpPr>
          <p:spPr>
            <a:xfrm>
              <a:off x="852491" y="1987552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559" name="Line 34"/>
          <p:cNvSpPr/>
          <p:nvPr/>
        </p:nvSpPr>
        <p:spPr>
          <a:xfrm>
            <a:off x="304798" y="2819400"/>
            <a:ext cx="8229605" cy="1590"/>
          </a:xfrm>
          <a:prstGeom prst="line">
            <a:avLst/>
          </a:prstGeom>
          <a:ln w="6480" cap="sq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60" name="Texte du titre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6" cy="116205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t>Texte du titre</a:t>
            </a:r>
          </a:p>
        </p:txBody>
      </p:sp>
      <p:sp>
        <p:nvSpPr>
          <p:cNvPr id="561" name="Texte niveau 1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62" name="Espace réservé du texte 3"/>
          <p:cNvSpPr>
            <a:spLocks noGrp="1"/>
          </p:cNvSpPr>
          <p:nvPr>
            <p:ph type="body" sz="half" idx="21"/>
          </p:nvPr>
        </p:nvSpPr>
        <p:spPr>
          <a:xfrm>
            <a:off x="457198" y="1435100"/>
            <a:ext cx="3008317" cy="46910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63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48744" y="6248400"/>
            <a:ext cx="234884" cy="227901"/>
          </a:xfrm>
          <a:prstGeom prst="rect">
            <a:avLst/>
          </a:prstGeom>
        </p:spPr>
        <p:txBody>
          <a:bodyPr/>
          <a:lstStyle>
            <a:lvl1pPr marL="207963" indent="-206376" algn="r">
              <a:tabLst>
                <a:tab pos="723900" algn="l"/>
                <a:tab pos="1447800" algn="l"/>
              </a:tabLst>
              <a:defRPr sz="10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Line 1"/>
          <p:cNvSpPr/>
          <p:nvPr/>
        </p:nvSpPr>
        <p:spPr>
          <a:xfrm>
            <a:off x="7315200" y="1066797"/>
            <a:ext cx="1590" cy="4495808"/>
          </a:xfrm>
          <a:prstGeom prst="line">
            <a:avLst/>
          </a:prstGeom>
          <a:ln w="9360" cap="sq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grpSp>
        <p:nvGrpSpPr>
          <p:cNvPr id="602" name="Group 2"/>
          <p:cNvGrpSpPr/>
          <p:nvPr/>
        </p:nvGrpSpPr>
        <p:grpSpPr>
          <a:xfrm>
            <a:off x="7492994" y="2992432"/>
            <a:ext cx="1335103" cy="2186001"/>
            <a:chOff x="0" y="-1"/>
            <a:chExt cx="1335101" cy="2185999"/>
          </a:xfrm>
        </p:grpSpPr>
        <p:sp>
          <p:nvSpPr>
            <p:cNvPr id="571" name="Oval 3"/>
            <p:cNvSpPr/>
            <p:nvPr/>
          </p:nvSpPr>
          <p:spPr>
            <a:xfrm>
              <a:off x="-1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2" name="Oval 4"/>
            <p:cNvSpPr/>
            <p:nvPr/>
          </p:nvSpPr>
          <p:spPr>
            <a:xfrm>
              <a:off x="284164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3" name="Oval 5"/>
            <p:cNvSpPr/>
            <p:nvPr/>
          </p:nvSpPr>
          <p:spPr>
            <a:xfrm>
              <a:off x="568327" y="-2"/>
              <a:ext cx="198447" cy="19844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4" name="Oval 6"/>
            <p:cNvSpPr/>
            <p:nvPr/>
          </p:nvSpPr>
          <p:spPr>
            <a:xfrm>
              <a:off x="-1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5" name="Oval 7"/>
            <p:cNvSpPr/>
            <p:nvPr/>
          </p:nvSpPr>
          <p:spPr>
            <a:xfrm>
              <a:off x="284164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6" name="Oval 8"/>
            <p:cNvSpPr/>
            <p:nvPr/>
          </p:nvSpPr>
          <p:spPr>
            <a:xfrm>
              <a:off x="568327" y="284163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7" name="Oval 9"/>
            <p:cNvSpPr/>
            <p:nvPr/>
          </p:nvSpPr>
          <p:spPr>
            <a:xfrm>
              <a:off x="852491" y="284163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8" name="Oval 10"/>
            <p:cNvSpPr/>
            <p:nvPr/>
          </p:nvSpPr>
          <p:spPr>
            <a:xfrm>
              <a:off x="-1" y="568325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9" name="Oval 11"/>
            <p:cNvSpPr/>
            <p:nvPr/>
          </p:nvSpPr>
          <p:spPr>
            <a:xfrm>
              <a:off x="284164" y="568325"/>
              <a:ext cx="198447" cy="198447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0" name="Oval 12"/>
            <p:cNvSpPr/>
            <p:nvPr/>
          </p:nvSpPr>
          <p:spPr>
            <a:xfrm>
              <a:off x="568327" y="568325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1" name="Oval 13"/>
            <p:cNvSpPr/>
            <p:nvPr/>
          </p:nvSpPr>
          <p:spPr>
            <a:xfrm>
              <a:off x="852491" y="568325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2" name="Oval 14"/>
            <p:cNvSpPr/>
            <p:nvPr/>
          </p:nvSpPr>
          <p:spPr>
            <a:xfrm>
              <a:off x="1136654" y="568325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3" name="Oval 15"/>
            <p:cNvSpPr/>
            <p:nvPr/>
          </p:nvSpPr>
          <p:spPr>
            <a:xfrm>
              <a:off x="-1" y="850900"/>
              <a:ext cx="198447" cy="200033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4" name="Oval 16"/>
            <p:cNvSpPr/>
            <p:nvPr/>
          </p:nvSpPr>
          <p:spPr>
            <a:xfrm>
              <a:off x="284164" y="850900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5" name="Oval 17"/>
            <p:cNvSpPr/>
            <p:nvPr/>
          </p:nvSpPr>
          <p:spPr>
            <a:xfrm>
              <a:off x="568327" y="850900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6" name="Oval 18"/>
            <p:cNvSpPr/>
            <p:nvPr/>
          </p:nvSpPr>
          <p:spPr>
            <a:xfrm>
              <a:off x="852491" y="850900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7" name="Oval 19"/>
            <p:cNvSpPr/>
            <p:nvPr/>
          </p:nvSpPr>
          <p:spPr>
            <a:xfrm>
              <a:off x="-1" y="1135065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8" name="Oval 20"/>
            <p:cNvSpPr/>
            <p:nvPr/>
          </p:nvSpPr>
          <p:spPr>
            <a:xfrm>
              <a:off x="284164" y="1135065"/>
              <a:ext cx="198447" cy="200033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9" name="Oval 21"/>
            <p:cNvSpPr/>
            <p:nvPr/>
          </p:nvSpPr>
          <p:spPr>
            <a:xfrm>
              <a:off x="568327" y="1135065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0" name="Oval 22"/>
            <p:cNvSpPr/>
            <p:nvPr/>
          </p:nvSpPr>
          <p:spPr>
            <a:xfrm>
              <a:off x="852491" y="1135065"/>
              <a:ext cx="198447" cy="200033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1" name="Oval 23"/>
            <p:cNvSpPr/>
            <p:nvPr/>
          </p:nvSpPr>
          <p:spPr>
            <a:xfrm>
              <a:off x="1136654" y="1135065"/>
              <a:ext cx="198447" cy="200033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2" name="Oval 24"/>
            <p:cNvSpPr/>
            <p:nvPr/>
          </p:nvSpPr>
          <p:spPr>
            <a:xfrm>
              <a:off x="-1" y="1419227"/>
              <a:ext cx="198447" cy="198447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3" name="Oval 25"/>
            <p:cNvSpPr/>
            <p:nvPr/>
          </p:nvSpPr>
          <p:spPr>
            <a:xfrm>
              <a:off x="284164" y="1419227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4" name="Oval 26"/>
            <p:cNvSpPr/>
            <p:nvPr/>
          </p:nvSpPr>
          <p:spPr>
            <a:xfrm>
              <a:off x="568327" y="1419227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5" name="Oval 27"/>
            <p:cNvSpPr/>
            <p:nvPr/>
          </p:nvSpPr>
          <p:spPr>
            <a:xfrm>
              <a:off x="852491" y="1419227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6" name="Oval 28"/>
            <p:cNvSpPr/>
            <p:nvPr/>
          </p:nvSpPr>
          <p:spPr>
            <a:xfrm>
              <a:off x="-1" y="1703390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7" name="Oval 29"/>
            <p:cNvSpPr/>
            <p:nvPr/>
          </p:nvSpPr>
          <p:spPr>
            <a:xfrm>
              <a:off x="284164" y="1703390"/>
              <a:ext cx="198447" cy="19844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8" name="Oval 30"/>
            <p:cNvSpPr/>
            <p:nvPr/>
          </p:nvSpPr>
          <p:spPr>
            <a:xfrm>
              <a:off x="568327" y="1703390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9" name="Oval 31"/>
            <p:cNvSpPr/>
            <p:nvPr/>
          </p:nvSpPr>
          <p:spPr>
            <a:xfrm>
              <a:off x="852491" y="1703390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0" name="Oval 32"/>
            <p:cNvSpPr/>
            <p:nvPr/>
          </p:nvSpPr>
          <p:spPr>
            <a:xfrm>
              <a:off x="284164" y="1987552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1" name="Oval 33"/>
            <p:cNvSpPr/>
            <p:nvPr/>
          </p:nvSpPr>
          <p:spPr>
            <a:xfrm>
              <a:off x="852491" y="1987552"/>
              <a:ext cx="198447" cy="19844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603" name="Line 34"/>
          <p:cNvSpPr/>
          <p:nvPr/>
        </p:nvSpPr>
        <p:spPr>
          <a:xfrm>
            <a:off x="304798" y="2819400"/>
            <a:ext cx="8229605" cy="1590"/>
          </a:xfrm>
          <a:prstGeom prst="line">
            <a:avLst/>
          </a:prstGeom>
          <a:ln w="6480" cap="sq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604" name="Texte du titre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4" cy="56673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t>Texte du titre</a:t>
            </a:r>
          </a:p>
        </p:txBody>
      </p:sp>
      <p:sp>
        <p:nvSpPr>
          <p:cNvPr id="605" name="Espace réservé pour une image  2"/>
          <p:cNvSpPr>
            <a:spLocks noGrp="1"/>
          </p:cNvSpPr>
          <p:nvPr>
            <p:ph type="pic" sz="half" idx="21"/>
          </p:nvPr>
        </p:nvSpPr>
        <p:spPr>
          <a:xfrm>
            <a:off x="1792288" y="612775"/>
            <a:ext cx="5486404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06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4" cy="804867"/>
          </a:xfrm>
          <a:prstGeom prst="rect">
            <a:avLst/>
          </a:prstGeom>
        </p:spPr>
        <p:txBody>
          <a:bodyPr/>
          <a:lstStyle>
            <a:lvl1pPr marL="0" indent="0">
              <a:defRPr sz="1400"/>
            </a:lvl1pPr>
            <a:lvl2pPr marL="0">
              <a:defRPr sz="1400"/>
            </a:lvl2pPr>
            <a:lvl3pPr marL="0">
              <a:defRPr sz="1400"/>
            </a:lvl3pPr>
            <a:lvl4pPr marL="0">
              <a:defRPr sz="1400"/>
            </a:lvl4pPr>
            <a:lvl5pPr marL="0">
              <a:defRPr sz="1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07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48744" y="6248400"/>
            <a:ext cx="234884" cy="227901"/>
          </a:xfrm>
          <a:prstGeom prst="rect">
            <a:avLst/>
          </a:prstGeom>
        </p:spPr>
        <p:txBody>
          <a:bodyPr/>
          <a:lstStyle>
            <a:lvl1pPr marL="207963" indent="-206376" algn="r">
              <a:tabLst>
                <a:tab pos="723900" algn="l"/>
                <a:tab pos="1447800" algn="l"/>
              </a:tabLst>
              <a:defRPr sz="10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" name="image.png" descr="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50" y="5102225"/>
            <a:ext cx="9156700" cy="1762125"/>
          </a:xfrm>
          <a:prstGeom prst="rect">
            <a:avLst/>
          </a:prstGeom>
          <a:ln w="12700">
            <a:miter lim="400000"/>
          </a:ln>
        </p:spPr>
      </p:pic>
      <p:pic>
        <p:nvPicPr>
          <p:cNvPr id="615" name="image.png" descr="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350" y="-6350"/>
            <a:ext cx="9156700" cy="5121275"/>
          </a:xfrm>
          <a:prstGeom prst="rect">
            <a:avLst/>
          </a:prstGeom>
          <a:ln w="12700">
            <a:miter lim="400000"/>
          </a:ln>
        </p:spPr>
      </p:pic>
      <p:sp>
        <p:nvSpPr>
          <p:cNvPr id="616" name="Rectangle"/>
          <p:cNvSpPr/>
          <p:nvPr/>
        </p:nvSpPr>
        <p:spPr>
          <a:xfrm>
            <a:off x="-2" y="3768725"/>
            <a:ext cx="9144004" cy="2286001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35000">
                <a:srgbClr val="D6ECFF">
                  <a:alpha val="0"/>
                </a:srgbClr>
              </a:gs>
              <a:gs pos="44999">
                <a:srgbClr val="FFFFFF">
                  <a:alpha val="0"/>
                </a:srgbClr>
              </a:gs>
              <a:gs pos="55000">
                <a:srgbClr val="D6ECFF">
                  <a:alpha val="0"/>
                </a:srgbClr>
              </a:gs>
              <a:gs pos="71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16200000"/>
          </a:gra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endParaRPr/>
          </a:p>
        </p:txBody>
      </p:sp>
      <p:pic>
        <p:nvPicPr>
          <p:cNvPr id="617" name="image.png" descr="imag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350" y="1597025"/>
            <a:ext cx="9156700" cy="5114925"/>
          </a:xfrm>
          <a:prstGeom prst="rect">
            <a:avLst/>
          </a:prstGeom>
          <a:ln w="12700">
            <a:miter lim="400000"/>
          </a:ln>
        </p:spPr>
      </p:pic>
      <p:sp>
        <p:nvSpPr>
          <p:cNvPr id="618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4583034" y="6220144"/>
            <a:ext cx="282731" cy="269237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ctr">
              <a:tabLst/>
              <a:defRPr sz="1200" b="1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28182" y="6414762"/>
            <a:ext cx="258620" cy="248302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>
              <a:tabLst/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D69FD09-DFB9-4F62-AB5E-65E629726E3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779806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BCAA26F-9052-470E-87E8-76ECE230045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30988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"/>
          <p:cNvSpPr/>
          <p:nvPr/>
        </p:nvSpPr>
        <p:spPr>
          <a:xfrm>
            <a:off x="777240" y="0"/>
            <a:ext cx="7543801" cy="3048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67" name="Texte du titre"/>
          <p:cNvSpPr txBox="1"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  <a:prstGeom prst="rect">
            <a:avLst/>
          </a:prstGeom>
        </p:spPr>
        <p:txBody>
          <a:bodyPr lIns="45718" tIns="45718" rIns="45718" bIns="45718"/>
          <a:lstStyle>
            <a:lvl1pPr defTabSz="914400">
              <a:defRPr sz="5400" b="0" cap="all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r>
              <a:t>Texte du titre</a:t>
            </a:r>
          </a:p>
        </p:txBody>
      </p:sp>
      <p:sp>
        <p:nvSpPr>
          <p:cNvPr id="68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762000" y="4953000"/>
            <a:ext cx="6858000" cy="914400"/>
          </a:xfrm>
          <a:prstGeom prst="rect">
            <a:avLst/>
          </a:prstGeom>
        </p:spPr>
        <p:txBody>
          <a:bodyPr lIns="45718" tIns="45718" rIns="45718" bIns="45718"/>
          <a:lstStyle>
            <a:lvl1pPr marL="0" indent="0" defTabSz="914400">
              <a:spcBef>
                <a:spcPts val="600"/>
              </a:spcBef>
              <a:defRPr sz="28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defTabSz="914400">
              <a:spcBef>
                <a:spcPts val="600"/>
              </a:spcBef>
              <a:defRPr sz="28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defTabSz="914400">
              <a:spcBef>
                <a:spcPts val="600"/>
              </a:spcBef>
              <a:defRPr sz="28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defTabSz="914400">
              <a:spcBef>
                <a:spcPts val="600"/>
              </a:spcBef>
              <a:defRPr sz="28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defTabSz="914400">
              <a:spcBef>
                <a:spcPts val="600"/>
              </a:spcBef>
              <a:defRPr sz="28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9" name="Rectangle 7"/>
          <p:cNvSpPr/>
          <p:nvPr/>
        </p:nvSpPr>
        <p:spPr>
          <a:xfrm>
            <a:off x="777240" y="6172200"/>
            <a:ext cx="7543801" cy="2743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70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7998366" y="5640262"/>
            <a:ext cx="383636" cy="459737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>
              <a:tabLst/>
              <a:defRPr sz="2400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4A36746-F743-4A89-90F8-7B6DD94B9B1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074934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26DB2CF-6EA3-43A6-88BC-A5EFCE156C4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949209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EE839C3-8C24-4CAA-8028-D190683ACBE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934666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E2D7EAD-8B22-4E1C-B863-A957BA3A4C6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407016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28AF797-A10D-4A80-A6F0-14B616D3572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684212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E8A7429-E7CA-4CC2-8630-CD6F7B5998D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568158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89AF5C7-C314-4AA4-A725-0512AD504DF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262997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401E83B-4AB8-4801-80EA-CEB99739416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192241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31712CC-EBA5-4AB8-9A13-9D58BCA15FC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44962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"/>
          <p:cNvSpPr/>
          <p:nvPr/>
        </p:nvSpPr>
        <p:spPr>
          <a:xfrm>
            <a:off x="777240" y="0"/>
            <a:ext cx="7543801" cy="381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78" name="Rectangle 8"/>
          <p:cNvSpPr/>
          <p:nvPr/>
        </p:nvSpPr>
        <p:spPr>
          <a:xfrm>
            <a:off x="777240" y="6172200"/>
            <a:ext cx="7543801" cy="2743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79" name="Texte du titre"/>
          <p:cNvSpPr txBox="1"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lIns="45718" tIns="45718" rIns="45718" bIns="45718"/>
          <a:lstStyle>
            <a:lvl1pPr defTabSz="914400">
              <a:defRPr sz="5400" b="0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r>
              <a:t>Texte du titre</a:t>
            </a:r>
          </a:p>
        </p:txBody>
      </p:sp>
      <p:sp>
        <p:nvSpPr>
          <p:cNvPr id="80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762000" y="609601"/>
            <a:ext cx="3657600" cy="3767329"/>
          </a:xfrm>
          <a:prstGeom prst="rect">
            <a:avLst/>
          </a:prstGeom>
        </p:spPr>
        <p:txBody>
          <a:bodyPr lIns="45718" tIns="45718" rIns="45718" bIns="45718" anchor="ctr"/>
          <a:lstStyle>
            <a:lvl1pPr marL="274320" indent="-274320" defTabSz="91440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28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640080" indent="-320040" defTabSz="91440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28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60119" indent="-320038" defTabSz="91440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28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270000" indent="-355600" defTabSz="91440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28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498600" indent="-355600" defTabSz="914400"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sz="28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81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7998366" y="5640262"/>
            <a:ext cx="383636" cy="459737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>
              <a:tabLst/>
              <a:defRPr sz="2400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7"/>
          <p:cNvSpPr/>
          <p:nvPr/>
        </p:nvSpPr>
        <p:spPr>
          <a:xfrm>
            <a:off x="777240" y="0"/>
            <a:ext cx="7543801" cy="381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89" name="Rectangle 8"/>
          <p:cNvSpPr/>
          <p:nvPr/>
        </p:nvSpPr>
        <p:spPr>
          <a:xfrm>
            <a:off x="777240" y="6172200"/>
            <a:ext cx="7543801" cy="2743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90" name="Texte du titre"/>
          <p:cNvSpPr txBox="1"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lIns="45718" tIns="45718" rIns="45718" bIns="45718"/>
          <a:lstStyle>
            <a:lvl1pPr defTabSz="914400">
              <a:defRPr sz="5400" b="0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r>
              <a:t>Texte du titre</a:t>
            </a:r>
          </a:p>
        </p:txBody>
      </p:sp>
      <p:sp>
        <p:nvSpPr>
          <p:cNvPr id="91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758951" y="609600"/>
            <a:ext cx="3657602" cy="639763"/>
          </a:xfrm>
          <a:prstGeom prst="rect">
            <a:avLst/>
          </a:prstGeom>
        </p:spPr>
        <p:txBody>
          <a:bodyPr lIns="45718" tIns="45718" rIns="45718" bIns="45718" anchor="b"/>
          <a:lstStyle>
            <a:lvl1pPr marL="0" indent="0" defTabSz="914400">
              <a:spcBef>
                <a:spcPts val="600"/>
              </a:spcBef>
              <a:defRPr sz="2800">
                <a:solidFill>
                  <a:srgbClr val="303030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defTabSz="914400">
              <a:spcBef>
                <a:spcPts val="600"/>
              </a:spcBef>
              <a:defRPr sz="2800">
                <a:solidFill>
                  <a:srgbClr val="303030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defTabSz="914400">
              <a:spcBef>
                <a:spcPts val="600"/>
              </a:spcBef>
              <a:defRPr sz="2800">
                <a:solidFill>
                  <a:srgbClr val="303030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defTabSz="914400">
              <a:spcBef>
                <a:spcPts val="600"/>
              </a:spcBef>
              <a:defRPr sz="2800">
                <a:solidFill>
                  <a:srgbClr val="303030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defTabSz="914400">
              <a:spcBef>
                <a:spcPts val="600"/>
              </a:spcBef>
              <a:defRPr sz="2800">
                <a:solidFill>
                  <a:srgbClr val="303030"/>
                </a:solidFill>
                <a:latin typeface="Impact"/>
                <a:ea typeface="Impact"/>
                <a:cs typeface="Impact"/>
                <a:sym typeface="Impact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9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152" y="609598"/>
            <a:ext cx="3657605" cy="639768"/>
          </a:xfrm>
          <a:prstGeom prst="rect">
            <a:avLst/>
          </a:prstGeom>
        </p:spPr>
        <p:txBody>
          <a:bodyPr lIns="45718" tIns="45718" rIns="45718" bIns="45718" anchor="b"/>
          <a:lstStyle/>
          <a:p>
            <a:endParaRPr/>
          </a:p>
        </p:txBody>
      </p:sp>
      <p:sp>
        <p:nvSpPr>
          <p:cNvPr id="93" name="Straight Connector 10"/>
          <p:cNvSpPr/>
          <p:nvPr/>
        </p:nvSpPr>
        <p:spPr>
          <a:xfrm>
            <a:off x="758949" y="1249362"/>
            <a:ext cx="3657608" cy="1590"/>
          </a:xfrm>
          <a:prstGeom prst="line">
            <a:avLst/>
          </a:prstGeom>
          <a:ln w="15875">
            <a:solidFill>
              <a:schemeClr val="accent1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94" name="Straight Connector 12"/>
          <p:cNvSpPr/>
          <p:nvPr/>
        </p:nvSpPr>
        <p:spPr>
          <a:xfrm>
            <a:off x="4645152" y="1249362"/>
            <a:ext cx="3657604" cy="1590"/>
          </a:xfrm>
          <a:prstGeom prst="line">
            <a:avLst/>
          </a:prstGeom>
          <a:ln w="15875">
            <a:solidFill>
              <a:schemeClr val="accent1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9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7998366" y="5640262"/>
            <a:ext cx="383636" cy="459737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>
              <a:tabLst/>
              <a:defRPr sz="2400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7"/>
          <p:cNvSpPr/>
          <p:nvPr/>
        </p:nvSpPr>
        <p:spPr>
          <a:xfrm>
            <a:off x="777240" y="0"/>
            <a:ext cx="7543801" cy="381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103" name="Rectangle 8"/>
          <p:cNvSpPr/>
          <p:nvPr/>
        </p:nvSpPr>
        <p:spPr>
          <a:xfrm>
            <a:off x="777240" y="6172200"/>
            <a:ext cx="7543801" cy="2743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104" name="Texte du titre"/>
          <p:cNvSpPr txBox="1"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lIns="45718" tIns="45718" rIns="45718" bIns="45718"/>
          <a:lstStyle>
            <a:lvl1pPr defTabSz="914400">
              <a:defRPr sz="5400" b="0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r>
              <a:t>Texte du titre</a:t>
            </a:r>
          </a:p>
        </p:txBody>
      </p:sp>
      <p:sp>
        <p:nvSpPr>
          <p:cNvPr id="105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7998366" y="5640262"/>
            <a:ext cx="383636" cy="459737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>
              <a:tabLst/>
              <a:defRPr sz="2400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tangle 7"/>
          <p:cNvSpPr/>
          <p:nvPr/>
        </p:nvSpPr>
        <p:spPr>
          <a:xfrm>
            <a:off x="777240" y="0"/>
            <a:ext cx="7543801" cy="381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122" name="Rectangle 8"/>
          <p:cNvSpPr/>
          <p:nvPr/>
        </p:nvSpPr>
        <p:spPr>
          <a:xfrm>
            <a:off x="777240" y="6172200"/>
            <a:ext cx="7543801" cy="2743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123" name="Texte du titre"/>
          <p:cNvSpPr txBox="1"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  <a:prstGeom prst="rect">
            <a:avLst/>
          </a:prstGeom>
        </p:spPr>
        <p:txBody>
          <a:bodyPr lIns="45718" tIns="45718" rIns="45718" bIns="45718"/>
          <a:lstStyle>
            <a:lvl1pPr defTabSz="914400">
              <a:defRPr sz="5400" b="0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r>
              <a:t>Texte du titre</a:t>
            </a:r>
          </a:p>
        </p:txBody>
      </p:sp>
      <p:sp>
        <p:nvSpPr>
          <p:cNvPr id="124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3710866" y="457200"/>
            <a:ext cx="4594934" cy="4114799"/>
          </a:xfrm>
          <a:prstGeom prst="rect">
            <a:avLst/>
          </a:prstGeom>
        </p:spPr>
        <p:txBody>
          <a:bodyPr lIns="45718" tIns="45718" rIns="45718" bIns="45718" anchor="ctr"/>
          <a:lstStyle>
            <a:lvl1pPr marL="274320" indent="-274320" defTabSz="914400">
              <a:spcBef>
                <a:spcPts val="500"/>
              </a:spcBef>
              <a:buClr>
                <a:schemeClr val="accent1"/>
              </a:buClr>
              <a:buSzPct val="100000"/>
              <a:buFont typeface="Arial"/>
              <a:buChar char="•"/>
              <a:defRPr sz="24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619298" indent="-299257" defTabSz="914400">
              <a:spcBef>
                <a:spcPts val="500"/>
              </a:spcBef>
              <a:buClr>
                <a:schemeClr val="accent1"/>
              </a:buClr>
              <a:buSzPct val="100000"/>
              <a:buFont typeface="Arial"/>
              <a:buChar char="•"/>
              <a:defRPr sz="24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indent="-274319" defTabSz="914400">
              <a:spcBef>
                <a:spcPts val="500"/>
              </a:spcBef>
              <a:buClr>
                <a:schemeClr val="accent1"/>
              </a:buClr>
              <a:buSzPct val="100000"/>
              <a:buFont typeface="Arial"/>
              <a:buChar char="•"/>
              <a:defRPr sz="24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219200" indent="-304800" defTabSz="914400">
              <a:spcBef>
                <a:spcPts val="500"/>
              </a:spcBef>
              <a:buClr>
                <a:schemeClr val="accent1"/>
              </a:buClr>
              <a:buSzPct val="100000"/>
              <a:buFont typeface="Arial"/>
              <a:buChar char="•"/>
              <a:defRPr sz="24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447800" indent="-304800" defTabSz="914400">
              <a:spcBef>
                <a:spcPts val="500"/>
              </a:spcBef>
              <a:buClr>
                <a:schemeClr val="accent1"/>
              </a:buClr>
              <a:buSzPct val="100000"/>
              <a:buFont typeface="Arial"/>
              <a:buChar char="•"/>
              <a:defRPr sz="24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25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762001" y="457200"/>
            <a:ext cx="2673657" cy="4114800"/>
          </a:xfrm>
          <a:prstGeom prst="rect">
            <a:avLst/>
          </a:prstGeom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126" name="Straight Connector 9"/>
          <p:cNvSpPr/>
          <p:nvPr/>
        </p:nvSpPr>
        <p:spPr>
          <a:xfrm flipH="1">
            <a:off x="3581399" y="610390"/>
            <a:ext cx="1590" cy="3810007"/>
          </a:xfrm>
          <a:prstGeom prst="line">
            <a:avLst/>
          </a:prstGeom>
          <a:ln w="15875">
            <a:solidFill>
              <a:srgbClr val="989898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27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7998366" y="5640262"/>
            <a:ext cx="383636" cy="459737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>
              <a:tabLst/>
              <a:defRPr sz="2400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Rectangle 7"/>
          <p:cNvSpPr/>
          <p:nvPr/>
        </p:nvSpPr>
        <p:spPr>
          <a:xfrm>
            <a:off x="777240" y="0"/>
            <a:ext cx="7543801" cy="381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135" name="Rectangle 8"/>
          <p:cNvSpPr/>
          <p:nvPr/>
        </p:nvSpPr>
        <p:spPr>
          <a:xfrm>
            <a:off x="777240" y="6172200"/>
            <a:ext cx="7543801" cy="2743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136" name="Texte du titre"/>
          <p:cNvSpPr txBox="1">
            <a:spLocks noGrp="1"/>
          </p:cNvSpPr>
          <p:nvPr>
            <p:ph type="title"/>
          </p:nvPr>
        </p:nvSpPr>
        <p:spPr>
          <a:xfrm>
            <a:off x="758951" y="4572000"/>
            <a:ext cx="6784849" cy="1600200"/>
          </a:xfrm>
          <a:prstGeom prst="rect">
            <a:avLst/>
          </a:prstGeom>
        </p:spPr>
        <p:txBody>
          <a:bodyPr lIns="45718" tIns="45718" rIns="45718" bIns="45718"/>
          <a:lstStyle>
            <a:lvl1pPr defTabSz="914400">
              <a:defRPr sz="5400" b="0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r>
              <a:t>Texte du titre</a:t>
            </a:r>
          </a:p>
        </p:txBody>
      </p:sp>
      <p:sp>
        <p:nvSpPr>
          <p:cNvPr id="137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777240" y="457200"/>
            <a:ext cx="7543801" cy="2895600"/>
          </a:xfrm>
          <a:prstGeom prst="rect">
            <a:avLst/>
          </a:prstGeom>
          <a:ln w="6350">
            <a:solidFill>
              <a:srgbClr val="303030"/>
            </a:solidFill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8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850391" y="3505200"/>
            <a:ext cx="7391401" cy="804863"/>
          </a:xfrm>
          <a:prstGeom prst="rect">
            <a:avLst/>
          </a:prstGeom>
        </p:spPr>
        <p:txBody>
          <a:bodyPr lIns="45718" tIns="45718" rIns="45718" bIns="45718"/>
          <a:lstStyle>
            <a:lvl1pPr marL="0" indent="0" defTabSz="914400">
              <a:spcBef>
                <a:spcPts val="400"/>
              </a:spcBef>
              <a:defRPr sz="18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defTabSz="914400">
              <a:spcBef>
                <a:spcPts val="400"/>
              </a:spcBef>
              <a:defRPr sz="18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defTabSz="914400">
              <a:spcBef>
                <a:spcPts val="400"/>
              </a:spcBef>
              <a:defRPr sz="18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defTabSz="914400">
              <a:spcBef>
                <a:spcPts val="400"/>
              </a:spcBef>
              <a:defRPr sz="18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defTabSz="914400">
              <a:spcBef>
                <a:spcPts val="400"/>
              </a:spcBef>
              <a:defRPr sz="18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9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7998366" y="5640262"/>
            <a:ext cx="383636" cy="459737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>
              <a:tabLst/>
              <a:defRPr sz="2400">
                <a:solidFill>
                  <a:srgbClr val="262626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e du titre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147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/>
            <a:lvl2pPr marL="0" algn="ctr"/>
            <a:lvl3pPr marL="0" algn="ctr"/>
            <a:lvl4pPr marL="0" algn="ctr"/>
            <a:lvl5pPr marL="0" algn="ctr"/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4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>
            <a:alpha val="3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"/>
          <p:cNvSpPr/>
          <p:nvPr/>
        </p:nvSpPr>
        <p:spPr>
          <a:xfrm>
            <a:off x="7962900" y="152395"/>
            <a:ext cx="1590" cy="1524008"/>
          </a:xfrm>
          <a:prstGeom prst="line">
            <a:avLst/>
          </a:prstGeom>
          <a:ln w="9360" cap="sq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grpSp>
        <p:nvGrpSpPr>
          <p:cNvPr id="34" name="Group 7"/>
          <p:cNvGrpSpPr/>
          <p:nvPr/>
        </p:nvGrpSpPr>
        <p:grpSpPr>
          <a:xfrm>
            <a:off x="8153395" y="152395"/>
            <a:ext cx="789003" cy="1292239"/>
            <a:chOff x="0" y="-1"/>
            <a:chExt cx="789002" cy="1292239"/>
          </a:xfrm>
        </p:grpSpPr>
        <p:sp>
          <p:nvSpPr>
            <p:cNvPr id="3" name="Oval 8"/>
            <p:cNvSpPr/>
            <p:nvPr/>
          </p:nvSpPr>
          <p:spPr>
            <a:xfrm>
              <a:off x="-1" y="-2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" name="Oval 9"/>
            <p:cNvSpPr/>
            <p:nvPr/>
          </p:nvSpPr>
          <p:spPr>
            <a:xfrm>
              <a:off x="168277" y="-2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" name="Oval 10"/>
            <p:cNvSpPr/>
            <p:nvPr/>
          </p:nvSpPr>
          <p:spPr>
            <a:xfrm>
              <a:off x="336552" y="-2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" name="Oval 11"/>
            <p:cNvSpPr/>
            <p:nvPr/>
          </p:nvSpPr>
          <p:spPr>
            <a:xfrm>
              <a:off x="-1" y="168278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" name="Oval 12"/>
            <p:cNvSpPr/>
            <p:nvPr/>
          </p:nvSpPr>
          <p:spPr>
            <a:xfrm>
              <a:off x="168277" y="168278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" name="Oval 13"/>
            <p:cNvSpPr/>
            <p:nvPr/>
          </p:nvSpPr>
          <p:spPr>
            <a:xfrm>
              <a:off x="336552" y="168278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" name="Oval 14"/>
            <p:cNvSpPr/>
            <p:nvPr/>
          </p:nvSpPr>
          <p:spPr>
            <a:xfrm>
              <a:off x="503242" y="168278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0" name="Oval 15"/>
            <p:cNvSpPr/>
            <p:nvPr/>
          </p:nvSpPr>
          <p:spPr>
            <a:xfrm>
              <a:off x="-1" y="336553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1" name="Oval 16"/>
            <p:cNvSpPr/>
            <p:nvPr/>
          </p:nvSpPr>
          <p:spPr>
            <a:xfrm>
              <a:off x="168277" y="336553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2" name="Oval 17"/>
            <p:cNvSpPr/>
            <p:nvPr/>
          </p:nvSpPr>
          <p:spPr>
            <a:xfrm>
              <a:off x="336552" y="336553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3" name="Oval 18"/>
            <p:cNvSpPr/>
            <p:nvPr/>
          </p:nvSpPr>
          <p:spPr>
            <a:xfrm>
              <a:off x="503242" y="336553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4" name="Oval 19"/>
            <p:cNvSpPr/>
            <p:nvPr/>
          </p:nvSpPr>
          <p:spPr>
            <a:xfrm>
              <a:off x="671517" y="336553"/>
              <a:ext cx="117485" cy="117485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5" name="Oval 20"/>
            <p:cNvSpPr/>
            <p:nvPr/>
          </p:nvSpPr>
          <p:spPr>
            <a:xfrm>
              <a:off x="-1" y="503240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6" name="Oval 21"/>
            <p:cNvSpPr/>
            <p:nvPr/>
          </p:nvSpPr>
          <p:spPr>
            <a:xfrm>
              <a:off x="168277" y="503240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7" name="Oval 22"/>
            <p:cNvSpPr/>
            <p:nvPr/>
          </p:nvSpPr>
          <p:spPr>
            <a:xfrm>
              <a:off x="336552" y="503240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8" name="Oval 23"/>
            <p:cNvSpPr/>
            <p:nvPr/>
          </p:nvSpPr>
          <p:spPr>
            <a:xfrm>
              <a:off x="503242" y="503240"/>
              <a:ext cx="117485" cy="117485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" name="Oval 24"/>
            <p:cNvSpPr/>
            <p:nvPr/>
          </p:nvSpPr>
          <p:spPr>
            <a:xfrm>
              <a:off x="-1" y="671516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0" name="Oval 25"/>
            <p:cNvSpPr/>
            <p:nvPr/>
          </p:nvSpPr>
          <p:spPr>
            <a:xfrm>
              <a:off x="168277" y="671516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1" name="Oval 26"/>
            <p:cNvSpPr/>
            <p:nvPr/>
          </p:nvSpPr>
          <p:spPr>
            <a:xfrm>
              <a:off x="336552" y="671516"/>
              <a:ext cx="117485" cy="117485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2" name="Oval 27"/>
            <p:cNvSpPr/>
            <p:nvPr/>
          </p:nvSpPr>
          <p:spPr>
            <a:xfrm>
              <a:off x="503242" y="671516"/>
              <a:ext cx="117485" cy="117485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" name="Oval 28"/>
            <p:cNvSpPr/>
            <p:nvPr/>
          </p:nvSpPr>
          <p:spPr>
            <a:xfrm>
              <a:off x="671517" y="671516"/>
              <a:ext cx="117485" cy="117485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" name="Oval 29"/>
            <p:cNvSpPr/>
            <p:nvPr/>
          </p:nvSpPr>
          <p:spPr>
            <a:xfrm>
              <a:off x="-1" y="839791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" name="Oval 30"/>
            <p:cNvSpPr/>
            <p:nvPr/>
          </p:nvSpPr>
          <p:spPr>
            <a:xfrm>
              <a:off x="168277" y="839791"/>
              <a:ext cx="117485" cy="117485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6" name="Oval 31"/>
            <p:cNvSpPr/>
            <p:nvPr/>
          </p:nvSpPr>
          <p:spPr>
            <a:xfrm>
              <a:off x="336552" y="839791"/>
              <a:ext cx="117485" cy="117485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7" name="Oval 32"/>
            <p:cNvSpPr/>
            <p:nvPr/>
          </p:nvSpPr>
          <p:spPr>
            <a:xfrm>
              <a:off x="503242" y="839791"/>
              <a:ext cx="117485" cy="117485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8" name="Oval 33"/>
            <p:cNvSpPr/>
            <p:nvPr/>
          </p:nvSpPr>
          <p:spPr>
            <a:xfrm>
              <a:off x="-1" y="1008066"/>
              <a:ext cx="117485" cy="11589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" name="Oval 34"/>
            <p:cNvSpPr/>
            <p:nvPr/>
          </p:nvSpPr>
          <p:spPr>
            <a:xfrm>
              <a:off x="168277" y="1008066"/>
              <a:ext cx="117485" cy="11589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" name="Oval 35"/>
            <p:cNvSpPr/>
            <p:nvPr/>
          </p:nvSpPr>
          <p:spPr>
            <a:xfrm>
              <a:off x="336552" y="1008066"/>
              <a:ext cx="117485" cy="11589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1" name="Oval 36"/>
            <p:cNvSpPr/>
            <p:nvPr/>
          </p:nvSpPr>
          <p:spPr>
            <a:xfrm>
              <a:off x="503242" y="1008066"/>
              <a:ext cx="117485" cy="11589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" name="Oval 37"/>
            <p:cNvSpPr/>
            <p:nvPr/>
          </p:nvSpPr>
          <p:spPr>
            <a:xfrm>
              <a:off x="168277" y="1176341"/>
              <a:ext cx="117485" cy="11589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" name="Oval 38"/>
            <p:cNvSpPr/>
            <p:nvPr/>
          </p:nvSpPr>
          <p:spPr>
            <a:xfrm>
              <a:off x="503242" y="1176341"/>
              <a:ext cx="117485" cy="11589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35" name="Texte du titre"/>
          <p:cNvSpPr txBox="1">
            <a:spLocks noGrp="1"/>
          </p:cNvSpPr>
          <p:nvPr>
            <p:ph type="title"/>
          </p:nvPr>
        </p:nvSpPr>
        <p:spPr>
          <a:xfrm>
            <a:off x="457200" y="122237"/>
            <a:ext cx="7540625" cy="1292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6798" tIns="46798" rIns="46798" bIns="46798" anchor="b">
            <a:normAutofit/>
          </a:bodyPr>
          <a:lstStyle/>
          <a:p>
            <a:r>
              <a:t>Texte du titre</a:t>
            </a:r>
          </a:p>
        </p:txBody>
      </p:sp>
      <p:sp>
        <p:nvSpPr>
          <p:cNvPr id="36" name="Texte niveau 1…"/>
          <p:cNvSpPr txBox="1">
            <a:spLocks noGrp="1"/>
          </p:cNvSpPr>
          <p:nvPr>
            <p:ph type="body" idx="1"/>
          </p:nvPr>
        </p:nvSpPr>
        <p:spPr>
          <a:xfrm>
            <a:off x="457200" y="1719263"/>
            <a:ext cx="8226425" cy="4408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6798" tIns="46798" rIns="46798" bIns="46798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7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6553200" y="6248400"/>
            <a:ext cx="360569" cy="352818"/>
          </a:xfrm>
          <a:prstGeom prst="rect">
            <a:avLst/>
          </a:prstGeom>
          <a:ln w="12700">
            <a:miter lim="400000"/>
          </a:ln>
        </p:spPr>
        <p:txBody>
          <a:bodyPr wrap="none" lIns="46798" tIns="46798" rIns="46798" bIns="46798">
            <a:spAutoFit/>
          </a:bodyPr>
          <a:lstStyle>
            <a:lvl1pPr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4" r:id="rId24"/>
    <p:sldLayoutId id="2147483675" r:id="rId25"/>
    <p:sldLayoutId id="2147483676" r:id="rId26"/>
    <p:sldLayoutId id="2147483677" r:id="rId27"/>
  </p:sldLayoutIdLst>
  <p:transition spd="med"/>
  <p:txStyles>
    <p:titleStyle>
      <a:lvl1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330066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330066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330066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330066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330066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330066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330066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330066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900" b="1" i="0" u="none" strike="noStrike" cap="none" spc="0" baseline="0">
          <a:solidFill>
            <a:srgbClr val="330066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342900" marR="0" indent="-342900" algn="l" defTabSz="449262" rtl="0" latinLnBrk="0">
        <a:lnSpc>
          <a:spcPct val="100000"/>
        </a:lnSpc>
        <a:spcBef>
          <a:spcPts val="70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342900" marR="0" indent="0" algn="l" defTabSz="449262" rtl="0" latinLnBrk="0">
        <a:lnSpc>
          <a:spcPct val="100000"/>
        </a:lnSpc>
        <a:spcBef>
          <a:spcPts val="70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342900" marR="0" indent="0" algn="l" defTabSz="449262" rtl="0" latinLnBrk="0">
        <a:lnSpc>
          <a:spcPct val="100000"/>
        </a:lnSpc>
        <a:spcBef>
          <a:spcPts val="70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342900" marR="0" indent="0" algn="l" defTabSz="449262" rtl="0" latinLnBrk="0">
        <a:lnSpc>
          <a:spcPct val="100000"/>
        </a:lnSpc>
        <a:spcBef>
          <a:spcPts val="70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342900" marR="0" indent="0" algn="l" defTabSz="449262" rtl="0" latinLnBrk="0">
        <a:lnSpc>
          <a:spcPct val="100000"/>
        </a:lnSpc>
        <a:spcBef>
          <a:spcPts val="70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1845945" marR="0" indent="-428625" algn="l" defTabSz="449262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2101974" marR="0" indent="-428625" algn="l" defTabSz="449262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2394585" marR="0" indent="-428625" algn="l" defTabSz="449262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2668902" marR="0" indent="-428625" algn="l" defTabSz="449262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44500" algn="l"/>
          <a:tab pos="889000" algn="l"/>
          <a:tab pos="1346200" algn="l"/>
          <a:tab pos="1790700" algn="l"/>
          <a:tab pos="2235200" algn="l"/>
          <a:tab pos="2692400" algn="l"/>
          <a:tab pos="3136900" algn="l"/>
          <a:tab pos="3581400" algn="l"/>
          <a:tab pos="4038600" algn="l"/>
          <a:tab pos="4483100" algn="l"/>
          <a:tab pos="4940300" algn="l"/>
          <a:tab pos="5384800" algn="l"/>
          <a:tab pos="5829300" algn="l"/>
          <a:tab pos="6286500" algn="l"/>
          <a:tab pos="6731000" algn="l"/>
          <a:tab pos="7175500" algn="l"/>
          <a:tab pos="7632700" algn="l"/>
          <a:tab pos="8077200" algn="l"/>
          <a:tab pos="8534400" algn="l"/>
          <a:tab pos="8978900" algn="l"/>
        </a:tabLst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44500" algn="l"/>
          <a:tab pos="889000" algn="l"/>
          <a:tab pos="1346200" algn="l"/>
          <a:tab pos="1790700" algn="l"/>
          <a:tab pos="2235200" algn="l"/>
          <a:tab pos="2692400" algn="l"/>
          <a:tab pos="3136900" algn="l"/>
          <a:tab pos="3581400" algn="l"/>
          <a:tab pos="4038600" algn="l"/>
          <a:tab pos="4483100" algn="l"/>
          <a:tab pos="4940300" algn="l"/>
          <a:tab pos="5384800" algn="l"/>
          <a:tab pos="5829300" algn="l"/>
          <a:tab pos="6286500" algn="l"/>
          <a:tab pos="6731000" algn="l"/>
          <a:tab pos="7175500" algn="l"/>
          <a:tab pos="7632700" algn="l"/>
          <a:tab pos="8077200" algn="l"/>
          <a:tab pos="8534400" algn="l"/>
          <a:tab pos="8978900" algn="l"/>
        </a:tabLst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44500" algn="l"/>
          <a:tab pos="889000" algn="l"/>
          <a:tab pos="1346200" algn="l"/>
          <a:tab pos="1790700" algn="l"/>
          <a:tab pos="2235200" algn="l"/>
          <a:tab pos="2692400" algn="l"/>
          <a:tab pos="3136900" algn="l"/>
          <a:tab pos="3581400" algn="l"/>
          <a:tab pos="4038600" algn="l"/>
          <a:tab pos="4483100" algn="l"/>
          <a:tab pos="4940300" algn="l"/>
          <a:tab pos="5384800" algn="l"/>
          <a:tab pos="5829300" algn="l"/>
          <a:tab pos="6286500" algn="l"/>
          <a:tab pos="6731000" algn="l"/>
          <a:tab pos="7175500" algn="l"/>
          <a:tab pos="7632700" algn="l"/>
          <a:tab pos="8077200" algn="l"/>
          <a:tab pos="8534400" algn="l"/>
          <a:tab pos="8978900" algn="l"/>
        </a:tabLst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44500" algn="l"/>
          <a:tab pos="889000" algn="l"/>
          <a:tab pos="1346200" algn="l"/>
          <a:tab pos="1790700" algn="l"/>
          <a:tab pos="2235200" algn="l"/>
          <a:tab pos="2692400" algn="l"/>
          <a:tab pos="3136900" algn="l"/>
          <a:tab pos="3581400" algn="l"/>
          <a:tab pos="4038600" algn="l"/>
          <a:tab pos="4483100" algn="l"/>
          <a:tab pos="4940300" algn="l"/>
          <a:tab pos="5384800" algn="l"/>
          <a:tab pos="5829300" algn="l"/>
          <a:tab pos="6286500" algn="l"/>
          <a:tab pos="6731000" algn="l"/>
          <a:tab pos="7175500" algn="l"/>
          <a:tab pos="7632700" algn="l"/>
          <a:tab pos="8077200" algn="l"/>
          <a:tab pos="8534400" algn="l"/>
          <a:tab pos="8978900" algn="l"/>
        </a:tabLst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44500" algn="l"/>
          <a:tab pos="889000" algn="l"/>
          <a:tab pos="1346200" algn="l"/>
          <a:tab pos="1790700" algn="l"/>
          <a:tab pos="2235200" algn="l"/>
          <a:tab pos="2692400" algn="l"/>
          <a:tab pos="3136900" algn="l"/>
          <a:tab pos="3581400" algn="l"/>
          <a:tab pos="4038600" algn="l"/>
          <a:tab pos="4483100" algn="l"/>
          <a:tab pos="4940300" algn="l"/>
          <a:tab pos="5384800" algn="l"/>
          <a:tab pos="5829300" algn="l"/>
          <a:tab pos="6286500" algn="l"/>
          <a:tab pos="6731000" algn="l"/>
          <a:tab pos="7175500" algn="l"/>
          <a:tab pos="7632700" algn="l"/>
          <a:tab pos="8077200" algn="l"/>
          <a:tab pos="8534400" algn="l"/>
          <a:tab pos="8978900" algn="l"/>
        </a:tabLst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44500" algn="l"/>
          <a:tab pos="889000" algn="l"/>
          <a:tab pos="1346200" algn="l"/>
          <a:tab pos="1790700" algn="l"/>
          <a:tab pos="2235200" algn="l"/>
          <a:tab pos="2692400" algn="l"/>
          <a:tab pos="3136900" algn="l"/>
          <a:tab pos="3581400" algn="l"/>
          <a:tab pos="4038600" algn="l"/>
          <a:tab pos="4483100" algn="l"/>
          <a:tab pos="4940300" algn="l"/>
          <a:tab pos="5384800" algn="l"/>
          <a:tab pos="5829300" algn="l"/>
          <a:tab pos="6286500" algn="l"/>
          <a:tab pos="6731000" algn="l"/>
          <a:tab pos="7175500" algn="l"/>
          <a:tab pos="7632700" algn="l"/>
          <a:tab pos="8077200" algn="l"/>
          <a:tab pos="8534400" algn="l"/>
          <a:tab pos="8978900" algn="l"/>
        </a:tabLst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44500" algn="l"/>
          <a:tab pos="889000" algn="l"/>
          <a:tab pos="1346200" algn="l"/>
          <a:tab pos="1790700" algn="l"/>
          <a:tab pos="2235200" algn="l"/>
          <a:tab pos="2692400" algn="l"/>
          <a:tab pos="3136900" algn="l"/>
          <a:tab pos="3581400" algn="l"/>
          <a:tab pos="4038600" algn="l"/>
          <a:tab pos="4483100" algn="l"/>
          <a:tab pos="4940300" algn="l"/>
          <a:tab pos="5384800" algn="l"/>
          <a:tab pos="5829300" algn="l"/>
          <a:tab pos="6286500" algn="l"/>
          <a:tab pos="6731000" algn="l"/>
          <a:tab pos="7175500" algn="l"/>
          <a:tab pos="7632700" algn="l"/>
          <a:tab pos="8077200" algn="l"/>
          <a:tab pos="8534400" algn="l"/>
          <a:tab pos="8978900" algn="l"/>
        </a:tabLst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44500" algn="l"/>
          <a:tab pos="889000" algn="l"/>
          <a:tab pos="1346200" algn="l"/>
          <a:tab pos="1790700" algn="l"/>
          <a:tab pos="2235200" algn="l"/>
          <a:tab pos="2692400" algn="l"/>
          <a:tab pos="3136900" algn="l"/>
          <a:tab pos="3581400" algn="l"/>
          <a:tab pos="4038600" algn="l"/>
          <a:tab pos="4483100" algn="l"/>
          <a:tab pos="4940300" algn="l"/>
          <a:tab pos="5384800" algn="l"/>
          <a:tab pos="5829300" algn="l"/>
          <a:tab pos="6286500" algn="l"/>
          <a:tab pos="6731000" algn="l"/>
          <a:tab pos="7175500" algn="l"/>
          <a:tab pos="7632700" algn="l"/>
          <a:tab pos="8077200" algn="l"/>
          <a:tab pos="8534400" algn="l"/>
          <a:tab pos="8978900" algn="l"/>
        </a:tabLst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44500" algn="l"/>
          <a:tab pos="889000" algn="l"/>
          <a:tab pos="1346200" algn="l"/>
          <a:tab pos="1790700" algn="l"/>
          <a:tab pos="2235200" algn="l"/>
          <a:tab pos="2692400" algn="l"/>
          <a:tab pos="3136900" algn="l"/>
          <a:tab pos="3581400" algn="l"/>
          <a:tab pos="4038600" algn="l"/>
          <a:tab pos="4483100" algn="l"/>
          <a:tab pos="4940300" algn="l"/>
          <a:tab pos="5384800" algn="l"/>
          <a:tab pos="5829300" algn="l"/>
          <a:tab pos="6286500" algn="l"/>
          <a:tab pos="6731000" algn="l"/>
          <a:tab pos="7175500" algn="l"/>
          <a:tab pos="7632700" algn="l"/>
          <a:tab pos="8077200" algn="l"/>
          <a:tab pos="8534400" algn="l"/>
          <a:tab pos="8978900" algn="l"/>
        </a:tabLst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>
            <a:alpha val="3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fr-FR" altLang="fr-FR"/>
              <a:t>Modifiez le style du titre</a:t>
            </a:r>
            <a:endParaRPr lang="en-US" altLang="fr-FR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  <a:endParaRPr lang="en-US" alt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449263">
              <a:defRPr sz="1100" b="1">
                <a:solidFill>
                  <a:srgbClr val="7F7F7F"/>
                </a:solidFill>
                <a:latin typeface="Arial" charset="0"/>
                <a:ea typeface="SimSun" pitchFamily="2" charset="-122"/>
                <a:cs typeface="+mn-cs"/>
              </a:defRPr>
            </a:lvl1pPr>
          </a:lstStyle>
          <a:p>
            <a:pPr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B58B850B-3C71-4B57-ADF5-1A17D90E6CF2}" type="datetime1">
              <a:rPr lang="en-US" altLang="fr-FR" kern="1200"/>
              <a:pPr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11/22/2024</a:t>
            </a:fld>
            <a:endParaRPr lang="en-US" altLang="fr-FR" kern="12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49263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pitchFamily="34" charset="0"/>
                <a:ea typeface="SimSun" pitchFamily="2" charset="-122"/>
                <a:cs typeface="Arial" pitchFamily="34" charset="0"/>
              </a:defRPr>
            </a:lvl1pPr>
          </a:lstStyle>
          <a:p>
            <a:pPr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kern="12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49263">
              <a:defRPr sz="1200" b="1">
                <a:solidFill>
                  <a:srgbClr val="7F7F7F"/>
                </a:solidFill>
                <a:latin typeface="Arial" charset="0"/>
                <a:ea typeface="SimSun" pitchFamily="2" charset="-122"/>
                <a:cs typeface="+mn-cs"/>
              </a:defRPr>
            </a:lvl1pPr>
          </a:lstStyle>
          <a:p>
            <a:pPr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C6564740-CD78-4DDF-8116-59D497E3CC70}" type="slidenum">
              <a:rPr lang="en-US" altLang="fr-FR" kern="1200"/>
              <a:pPr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en-US" altLang="fr-FR" kern="1200"/>
          </a:p>
        </p:txBody>
      </p:sp>
    </p:spTree>
    <p:extLst>
      <p:ext uri="{BB962C8B-B14F-4D97-AF65-F5344CB8AC3E}">
        <p14:creationId xmlns:p14="http://schemas.microsoft.com/office/powerpoint/2010/main" val="2871350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138677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ＭＳ Ｐゴシック" pitchFamily="4" charset="-128"/>
          <a:cs typeface="ＭＳ Ｐゴシック" pitchFamily="4" charset="-128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138677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  <a:ea typeface="ＭＳ Ｐゴシック" pitchFamily="4" charset="-128"/>
          <a:cs typeface="ＭＳ Ｐゴシック" pitchFamily="4" charset="-128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138677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  <a:ea typeface="ＭＳ Ｐゴシック" pitchFamily="4" charset="-128"/>
          <a:cs typeface="ＭＳ Ｐゴシック" pitchFamily="4" charset="-128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138677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  <a:ea typeface="ＭＳ Ｐゴシック" pitchFamily="4" charset="-128"/>
          <a:cs typeface="ＭＳ Ｐゴシック" pitchFamily="4" charset="-128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138677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  <a:ea typeface="ＭＳ Ｐゴシック" pitchFamily="4" charset="-128"/>
          <a:cs typeface="ＭＳ Ｐゴシック" pitchFamily="4" charset="-128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138677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ＭＳ Ｐゴシック" pitchFamily="4" charset="-128"/>
          <a:cs typeface="ＭＳ Ｐゴシック" pitchFamily="4" charset="-128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138677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ＭＳ Ｐゴシック" pitchFamily="4" charset="-128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138677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ＭＳ Ｐゴシック" pitchFamily="4" charset="-128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138677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ＭＳ Ｐゴシック" pitchFamily="4" charset="-128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138677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ＭＳ Ｐゴシック" pitchFamily="4" charset="-128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isep.fr/formation/apres-la-3-la-voie-generale-et-technologique/qu-est-ce-que-la-voie-generale-et-technologique/la-voie-technologique-en-premiere-et-terminale" TargetMode="External"/><Relationship Id="rId2" Type="http://schemas.openxmlformats.org/officeDocument/2006/relationships/hyperlink" Target="https://www.onisep.fr/formation/apres-la-3-la-voie-generale-et-technologique/qu-est-ce-que-la-voie-generale-et-technologique/la-voie-generale-en-premiere-et-terminale" TargetMode="Externa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io.web.ac-grenoble.fr/cio-dannecy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www.onisep.fr/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ouvelle-voiepro.fr/Sites-annexes/voie-professionnelle/je-vis-ma-voie-pro/j-apprends-autrement/un-chef-d-aeuvre-a-realiser" TargetMode="External"/><Relationship Id="rId2" Type="http://schemas.openxmlformats.org/officeDocument/2006/relationships/hyperlink" Target="https://www.nouvelle-voiepro.fr/Sites-annexes/Voie-professionnelle-2020-2021/Je-m-interroge/La-voie-professionnelle-transformee/La-co-intervention" TargetMode="Externa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"/>
          </p:nvPr>
        </p:nvSpPr>
        <p:spPr>
          <a:xfrm>
            <a:off x="1113692" y="161192"/>
            <a:ext cx="6858000" cy="2063262"/>
          </a:xfrm>
        </p:spPr>
        <p:txBody>
          <a:bodyPr>
            <a:normAutofit/>
          </a:bodyPr>
          <a:lstStyle/>
          <a:p>
            <a:pPr algn="ctr">
              <a:defRPr sz="3600">
                <a:solidFill>
                  <a:srgbClr val="00B050"/>
                </a:solidFill>
                <a:effectLst>
                  <a:outerShdw blurRad="12700" dist="25400" dir="2700000" rotWithShape="0">
                    <a:srgbClr val="DDDDDD"/>
                  </a:outerShdw>
                </a:effectLst>
                <a:latin typeface="MV Boli"/>
                <a:ea typeface="MV Boli"/>
                <a:cs typeface="MV Boli"/>
                <a:sym typeface="MV Boli"/>
              </a:defRPr>
            </a:pPr>
            <a:r>
              <a:rPr lang="fr-FR" dirty="0"/>
              <a:t>Collège du Parmelan</a:t>
            </a:r>
          </a:p>
          <a:p>
            <a:pPr algn="ctr">
              <a:defRPr sz="3600">
                <a:solidFill>
                  <a:srgbClr val="00B050"/>
                </a:solidFill>
                <a:effectLst>
                  <a:outerShdw blurRad="12700" dist="25400" dir="2700000" rotWithShape="0">
                    <a:srgbClr val="DDDDDD"/>
                  </a:outerShdw>
                </a:effectLst>
                <a:latin typeface="MV Boli"/>
                <a:ea typeface="MV Boli"/>
                <a:cs typeface="MV Boli"/>
                <a:sym typeface="MV Boli"/>
              </a:defRPr>
            </a:pPr>
            <a:r>
              <a:rPr lang="fr-FR" dirty="0"/>
              <a:t>Réunion d’information </a:t>
            </a:r>
          </a:p>
          <a:p>
            <a:pPr algn="ctr">
              <a:defRPr sz="3600">
                <a:solidFill>
                  <a:srgbClr val="00B050"/>
                </a:solidFill>
                <a:effectLst>
                  <a:outerShdw blurRad="12700" dist="25400" dir="2700000" rotWithShape="0">
                    <a:srgbClr val="DDDDDD"/>
                  </a:outerShdw>
                </a:effectLst>
                <a:latin typeface="MV Boli"/>
                <a:ea typeface="MV Boli"/>
                <a:cs typeface="MV Boli"/>
                <a:sym typeface="MV Boli"/>
              </a:defRPr>
            </a:pPr>
            <a:r>
              <a:rPr lang="fr-FR" dirty="0"/>
              <a:t>du 21 et 22 novembre 2024</a:t>
            </a:r>
          </a:p>
          <a:p>
            <a:endParaRPr lang="fr-FR" dirty="0"/>
          </a:p>
        </p:txBody>
      </p:sp>
      <p:pic>
        <p:nvPicPr>
          <p:cNvPr id="4" name="Image 3" descr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2570" y="2104752"/>
            <a:ext cx="2160243" cy="122414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ZoneTexte 4"/>
          <p:cNvSpPr txBox="1"/>
          <p:nvPr/>
        </p:nvSpPr>
        <p:spPr>
          <a:xfrm>
            <a:off x="1002323" y="3640015"/>
            <a:ext cx="7385539" cy="12003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fr-FR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L’orientation après la 3</a:t>
            </a:r>
            <a:r>
              <a:rPr kumimoji="0" lang="fr-FR" sz="3600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ème</a:t>
            </a:r>
            <a:endParaRPr kumimoji="0" lang="fr-FR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"/>
            </a:endParaRPr>
          </a:p>
          <a:p>
            <a:pPr marL="571500" marR="0" indent="-5715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fr-FR" sz="3600" dirty="0"/>
              <a:t>Le Diplôme National du Brevet</a:t>
            </a:r>
            <a:endParaRPr kumimoji="0" lang="fr-FR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596733518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10" y="79276"/>
            <a:ext cx="8662087" cy="6778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057166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Text Box 1"/>
          <p:cNvSpPr txBox="1"/>
          <p:nvPr/>
        </p:nvSpPr>
        <p:spPr>
          <a:xfrm>
            <a:off x="43200" y="433387"/>
            <a:ext cx="7838400" cy="1140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6798" tIns="46798" rIns="46798" bIns="46798">
            <a:spAutoFit/>
          </a:bodyPr>
          <a:lstStyle>
            <a:lvl1pPr algn="ctr" defTabSz="449262">
              <a:spcBef>
                <a:spcPts val="2100"/>
              </a:spcBef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3400" b="1">
                <a:solidFill>
                  <a:srgbClr val="33006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fr-FR" dirty="0"/>
              <a:t>En voie pro : soit s</a:t>
            </a:r>
            <a:r>
              <a:rPr dirty="0" err="1"/>
              <a:t>ous</a:t>
            </a:r>
            <a:r>
              <a:rPr dirty="0"/>
              <a:t> </a:t>
            </a:r>
            <a:r>
              <a:rPr dirty="0" err="1"/>
              <a:t>statut</a:t>
            </a:r>
            <a:r>
              <a:rPr dirty="0"/>
              <a:t> </a:t>
            </a:r>
            <a:r>
              <a:rPr dirty="0" err="1"/>
              <a:t>scolaire</a:t>
            </a:r>
            <a:r>
              <a:rPr dirty="0"/>
              <a:t> </a:t>
            </a:r>
            <a:r>
              <a:rPr lang="fr-FR" dirty="0"/>
              <a:t>soit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apprentissage</a:t>
            </a:r>
            <a:r>
              <a:rPr dirty="0"/>
              <a:t> ?</a:t>
            </a:r>
          </a:p>
        </p:txBody>
      </p:sp>
      <p:grpSp>
        <p:nvGrpSpPr>
          <p:cNvPr id="774" name="Rectangle 4"/>
          <p:cNvGrpSpPr/>
          <p:nvPr/>
        </p:nvGrpSpPr>
        <p:grpSpPr>
          <a:xfrm>
            <a:off x="393050" y="1580977"/>
            <a:ext cx="3764646" cy="3864985"/>
            <a:chOff x="0" y="-1"/>
            <a:chExt cx="3764645" cy="3864983"/>
          </a:xfrm>
        </p:grpSpPr>
        <p:sp>
          <p:nvSpPr>
            <p:cNvPr id="772" name="Rectangle"/>
            <p:cNvSpPr/>
            <p:nvPr/>
          </p:nvSpPr>
          <p:spPr>
            <a:xfrm>
              <a:off x="-1" y="-2"/>
              <a:ext cx="3764646" cy="3864985"/>
            </a:xfrm>
            <a:prstGeom prst="rect">
              <a:avLst/>
            </a:prstGeom>
            <a:solidFill>
              <a:srgbClr val="FFC0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lnSpc>
                  <a:spcPct val="90000"/>
                </a:lnSpc>
                <a:spcBef>
                  <a:spcPts val="400"/>
                </a:spcBef>
                <a:defRPr sz="20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73" name="Statut scolaire…"/>
            <p:cNvSpPr txBox="1"/>
            <p:nvPr/>
          </p:nvSpPr>
          <p:spPr>
            <a:xfrm>
              <a:off x="-1" y="-1"/>
              <a:ext cx="3764646" cy="38649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t">
              <a:normAutofit/>
            </a:bodyPr>
            <a:lstStyle/>
            <a:p>
              <a:pPr algn="ctr">
                <a:lnSpc>
                  <a:spcPct val="90000"/>
                </a:lnSpc>
                <a:spcBef>
                  <a:spcPts val="800"/>
                </a:spcBef>
                <a:buSzPct val="100000"/>
                <a:buFont typeface="Arial"/>
                <a:buChar char="•"/>
                <a:defRPr sz="3600" b="1">
                  <a:solidFill>
                    <a:srgbClr val="E46C0A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r>
                <a:rPr dirty="0" err="1"/>
                <a:t>Statut</a:t>
              </a:r>
              <a:r>
                <a:rPr dirty="0"/>
                <a:t> </a:t>
              </a:r>
              <a:r>
                <a:rPr dirty="0" err="1"/>
                <a:t>scolaire</a:t>
              </a:r>
              <a:endParaRPr sz="3200" dirty="0"/>
            </a:p>
            <a:p>
              <a:pPr algn="ctr">
                <a:lnSpc>
                  <a:spcPct val="90000"/>
                </a:lnSpc>
                <a:spcBef>
                  <a:spcPts val="300"/>
                </a:spcBef>
                <a:buSzPct val="100000"/>
                <a:buFont typeface="Arial"/>
                <a:buChar char="•"/>
                <a:defRPr sz="1400" b="1">
                  <a:latin typeface="+mj-lt"/>
                  <a:ea typeface="+mj-ea"/>
                  <a:cs typeface="+mj-cs"/>
                  <a:sym typeface="Calibri"/>
                </a:defRPr>
              </a:pPr>
              <a:r>
                <a:rPr dirty="0"/>
                <a:t> </a:t>
              </a:r>
              <a:endParaRPr sz="3200" dirty="0"/>
            </a:p>
            <a:p>
              <a:pPr marL="800100" lvl="1" indent="-342900">
                <a:lnSpc>
                  <a:spcPct val="90000"/>
                </a:lnSpc>
                <a:spcBef>
                  <a:spcPts val="400"/>
                </a:spcBef>
                <a:buSzPct val="100000"/>
                <a:buFont typeface="Arial"/>
                <a:buChar char="•"/>
                <a:defRPr sz="2000">
                  <a:latin typeface="+mj-lt"/>
                  <a:ea typeface="+mj-ea"/>
                  <a:cs typeface="+mj-cs"/>
                  <a:sym typeface="Calibri"/>
                </a:defRPr>
              </a:pPr>
              <a:r>
                <a:rPr dirty="0"/>
                <a:t>Formation en </a:t>
              </a:r>
              <a:r>
                <a:rPr dirty="0" err="1"/>
                <a:t>lycée</a:t>
              </a:r>
              <a:r>
                <a:rPr dirty="0"/>
                <a:t> </a:t>
              </a:r>
              <a:r>
                <a:rPr dirty="0" err="1"/>
                <a:t>professionnel</a:t>
              </a:r>
              <a:endParaRPr sz="2800" dirty="0"/>
            </a:p>
            <a:p>
              <a:pPr marL="800100" lvl="1" indent="-342900">
                <a:lnSpc>
                  <a:spcPct val="90000"/>
                </a:lnSpc>
                <a:spcBef>
                  <a:spcPts val="400"/>
                </a:spcBef>
                <a:buSzPct val="100000"/>
                <a:buFont typeface="Arial"/>
                <a:buChar char="•"/>
                <a:defRPr sz="2000">
                  <a:latin typeface="+mj-lt"/>
                  <a:ea typeface="+mj-ea"/>
                  <a:cs typeface="+mj-cs"/>
                  <a:sym typeface="Calibri"/>
                </a:defRPr>
              </a:pPr>
              <a:r>
                <a:rPr lang="fr-FR" dirty="0"/>
                <a:t>Période de formation en milieu professionnel</a:t>
              </a:r>
              <a:endParaRPr sz="2800" dirty="0"/>
            </a:p>
            <a:p>
              <a:pPr marL="457200" lvl="1">
                <a:lnSpc>
                  <a:spcPct val="90000"/>
                </a:lnSpc>
                <a:spcBef>
                  <a:spcPts val="400"/>
                </a:spcBef>
                <a:buSzPct val="100000"/>
                <a:buFont typeface="Arial"/>
                <a:buChar char="–"/>
                <a:defRPr sz="2000">
                  <a:latin typeface="+mj-lt"/>
                  <a:ea typeface="+mj-ea"/>
                  <a:cs typeface="+mj-cs"/>
                  <a:sym typeface="Calibri"/>
                </a:defRPr>
              </a:pPr>
              <a:r>
                <a:rPr dirty="0"/>
                <a:t>	16 à 22 </a:t>
              </a:r>
              <a:r>
                <a:rPr dirty="0" err="1"/>
                <a:t>semaines</a:t>
              </a:r>
              <a:endParaRPr dirty="0"/>
            </a:p>
          </p:txBody>
        </p:sp>
      </p:grpSp>
      <p:sp>
        <p:nvSpPr>
          <p:cNvPr id="775" name="Text Box 8"/>
          <p:cNvSpPr txBox="1"/>
          <p:nvPr/>
        </p:nvSpPr>
        <p:spPr>
          <a:xfrm>
            <a:off x="647700" y="4149723"/>
            <a:ext cx="3335338" cy="76076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spcBef>
                <a:spcPts val="1400"/>
              </a:spcBef>
              <a:defRPr sz="2400" b="1">
                <a:solidFill>
                  <a:srgbClr val="00808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Convention de stage avec une entreprise</a:t>
            </a:r>
          </a:p>
        </p:txBody>
      </p:sp>
      <p:sp>
        <p:nvSpPr>
          <p:cNvPr id="776" name="Alternance…"/>
          <p:cNvSpPr txBox="1">
            <a:spLocks noGrp="1"/>
          </p:cNvSpPr>
          <p:nvPr>
            <p:ph type="body" sz="half" idx="4294967295"/>
          </p:nvPr>
        </p:nvSpPr>
        <p:spPr>
          <a:xfrm>
            <a:off x="4533253" y="1552005"/>
            <a:ext cx="4260458" cy="4775349"/>
          </a:xfrm>
          <a:prstGeom prst="rect">
            <a:avLst/>
          </a:prstGeom>
          <a:solidFill>
            <a:srgbClr val="DCE6F2"/>
          </a:solidFill>
        </p:spPr>
        <p:txBody>
          <a:bodyPr lIns="45718" tIns="45718" rIns="45718" bIns="45718"/>
          <a:lstStyle/>
          <a:p>
            <a:pPr marL="0" indent="0" algn="ctr" defTabSz="914400">
              <a:lnSpc>
                <a:spcPct val="90000"/>
              </a:lnSpc>
              <a:spcBef>
                <a:spcPts val="800"/>
              </a:spcBef>
              <a:buSzPct val="100000"/>
              <a:buFont typeface="Arial"/>
              <a:buChar char="•"/>
              <a:defRPr sz="3600" b="1">
                <a:solidFill>
                  <a:srgbClr val="E46C0A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 err="1"/>
              <a:t>Alternance</a:t>
            </a:r>
            <a:endParaRPr dirty="0"/>
          </a:p>
          <a:p>
            <a:pPr marL="800100" lvl="1" indent="-342900" defTabSz="914400">
              <a:lnSpc>
                <a:spcPct val="90000"/>
              </a:lnSpc>
              <a:spcBef>
                <a:spcPts val="400"/>
              </a:spcBef>
              <a:buSzPct val="100000"/>
              <a:buFont typeface="Arial"/>
              <a:buChar char="•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Formation en </a:t>
            </a:r>
            <a:r>
              <a:rPr dirty="0" err="1"/>
              <a:t>entreprise</a:t>
            </a:r>
            <a:r>
              <a:rPr dirty="0"/>
              <a:t> et en </a:t>
            </a:r>
            <a:r>
              <a:rPr dirty="0" err="1"/>
              <a:t>centre</a:t>
            </a:r>
            <a:r>
              <a:rPr dirty="0"/>
              <a:t> de formation pour </a:t>
            </a:r>
            <a:r>
              <a:rPr dirty="0" err="1"/>
              <a:t>apprentis</a:t>
            </a:r>
            <a:r>
              <a:rPr dirty="0"/>
              <a:t> </a:t>
            </a:r>
            <a:r>
              <a:rPr lang="fr-FR" dirty="0"/>
              <a:t>(CFA ou UFA)</a:t>
            </a:r>
            <a:endParaRPr sz="2800" dirty="0"/>
          </a:p>
          <a:p>
            <a:pPr marL="800100" lvl="1" indent="-342900" defTabSz="914400">
              <a:lnSpc>
                <a:spcPct val="90000"/>
              </a:lnSpc>
              <a:spcBef>
                <a:spcPts val="400"/>
              </a:spcBef>
              <a:buSzPct val="100000"/>
              <a:buFont typeface="Arial"/>
              <a:buChar char="•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1/3 temps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cours</a:t>
            </a:r>
            <a:r>
              <a:rPr dirty="0"/>
              <a:t> et 2/3 formation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entreprise</a:t>
            </a:r>
            <a:endParaRPr dirty="0"/>
          </a:p>
          <a:p>
            <a:pPr marL="800100" lvl="1" indent="-342900" defTabSz="914400">
              <a:lnSpc>
                <a:spcPct val="90000"/>
              </a:lnSpc>
              <a:spcBef>
                <a:spcPts val="400"/>
              </a:spcBef>
              <a:buSzPct val="100000"/>
              <a:buFont typeface="Arial"/>
              <a:buChar char="•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dirty="0" err="1"/>
              <a:t>Avoir</a:t>
            </a:r>
            <a:r>
              <a:rPr dirty="0"/>
              <a:t> entre 16 et 25 </a:t>
            </a:r>
            <a:r>
              <a:rPr dirty="0" err="1"/>
              <a:t>ans</a:t>
            </a:r>
            <a:r>
              <a:rPr dirty="0"/>
              <a:t> (</a:t>
            </a:r>
            <a:r>
              <a:rPr dirty="0" err="1"/>
              <a:t>ou</a:t>
            </a:r>
            <a:r>
              <a:rPr dirty="0"/>
              <a:t> 15 </a:t>
            </a:r>
            <a:r>
              <a:rPr lang="fr-FR" dirty="0"/>
              <a:t>avant le 31 décembre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sortant</a:t>
            </a:r>
            <a:r>
              <a:rPr dirty="0"/>
              <a:t> </a:t>
            </a:r>
            <a:r>
              <a:rPr dirty="0" err="1"/>
              <a:t>d’une</a:t>
            </a:r>
            <a:r>
              <a:rPr dirty="0"/>
              <a:t> </a:t>
            </a:r>
            <a:r>
              <a:rPr dirty="0" err="1"/>
              <a:t>classe</a:t>
            </a:r>
            <a:r>
              <a:rPr dirty="0"/>
              <a:t> de 3ème)</a:t>
            </a:r>
          </a:p>
          <a:p>
            <a:pPr marL="800100" lvl="1" indent="-342900" defTabSz="914400">
              <a:lnSpc>
                <a:spcPct val="90000"/>
              </a:lnSpc>
              <a:spcBef>
                <a:spcPts val="400"/>
              </a:spcBef>
              <a:buSzPct val="100000"/>
              <a:buFont typeface="Arial"/>
              <a:buChar char="•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dirty="0" err="1"/>
              <a:t>Trouver</a:t>
            </a:r>
            <a:r>
              <a:rPr dirty="0"/>
              <a:t> un </a:t>
            </a:r>
            <a:r>
              <a:rPr dirty="0" err="1"/>
              <a:t>employeur</a:t>
            </a:r>
            <a:r>
              <a:rPr dirty="0"/>
              <a:t> et signer un </a:t>
            </a:r>
            <a:r>
              <a:rPr dirty="0" err="1"/>
              <a:t>contrat</a:t>
            </a:r>
            <a:endParaRPr dirty="0"/>
          </a:p>
          <a:p>
            <a:pPr marL="800100" lvl="1" indent="-342900" defTabSz="914400">
              <a:lnSpc>
                <a:spcPct val="90000"/>
              </a:lnSpc>
              <a:spcBef>
                <a:spcPts val="400"/>
              </a:spcBef>
              <a:buSzPct val="100000"/>
              <a:buFont typeface="Arial"/>
              <a:buChar char="•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5 </a:t>
            </a:r>
            <a:r>
              <a:rPr dirty="0" err="1"/>
              <a:t>semaines</a:t>
            </a:r>
            <a:r>
              <a:rPr dirty="0"/>
              <a:t> de </a:t>
            </a:r>
            <a:r>
              <a:rPr dirty="0" err="1"/>
              <a:t>vacances</a:t>
            </a:r>
            <a:endParaRPr dirty="0"/>
          </a:p>
        </p:txBody>
      </p:sp>
      <p:sp>
        <p:nvSpPr>
          <p:cNvPr id="777" name="Text Box 5"/>
          <p:cNvSpPr txBox="1"/>
          <p:nvPr/>
        </p:nvSpPr>
        <p:spPr>
          <a:xfrm>
            <a:off x="5266185" y="5414550"/>
            <a:ext cx="3095630" cy="76076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2400" b="1">
                <a:solidFill>
                  <a:srgbClr val="00808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Contrat de travail </a:t>
            </a:r>
            <a:endParaRPr sz="3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defRPr sz="2400" b="1">
                <a:solidFill>
                  <a:srgbClr val="00808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avec un employeur</a:t>
            </a:r>
          </a:p>
        </p:txBody>
      </p:sp>
      <p:sp>
        <p:nvSpPr>
          <p:cNvPr id="778" name="Text Box 7"/>
          <p:cNvSpPr txBox="1"/>
          <p:nvPr/>
        </p:nvSpPr>
        <p:spPr>
          <a:xfrm>
            <a:off x="39277" y="5730324"/>
            <a:ext cx="5226908" cy="889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spcBef>
                <a:spcPts val="1900"/>
              </a:spcBef>
              <a:defRPr b="1" spc="168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Pour des </a:t>
            </a:r>
            <a:r>
              <a:rPr dirty="0" err="1"/>
              <a:t>diplômes</a:t>
            </a:r>
            <a:r>
              <a:rPr dirty="0"/>
              <a:t> </a:t>
            </a:r>
            <a:r>
              <a:rPr dirty="0" err="1"/>
              <a:t>identiques</a:t>
            </a:r>
            <a:r>
              <a:rPr dirty="0"/>
              <a:t> :</a:t>
            </a:r>
          </a:p>
          <a:p>
            <a:pPr algn="ctr">
              <a:spcBef>
                <a:spcPts val="1900"/>
              </a:spcBef>
              <a:defRPr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 </a:t>
            </a:r>
            <a:r>
              <a:rPr b="1" dirty="0">
                <a:solidFill>
                  <a:srgbClr val="002060"/>
                </a:solidFill>
              </a:rPr>
              <a:t>CAP, </a:t>
            </a:r>
            <a:r>
              <a:rPr b="1" dirty="0" err="1">
                <a:solidFill>
                  <a:srgbClr val="002060"/>
                </a:solidFill>
              </a:rPr>
              <a:t>Bac</a:t>
            </a:r>
            <a:r>
              <a:rPr b="1" dirty="0">
                <a:solidFill>
                  <a:srgbClr val="002060"/>
                </a:solidFill>
              </a:rPr>
              <a:t> Pro, BTS, </a:t>
            </a:r>
            <a:r>
              <a:rPr lang="fr-FR" b="1" dirty="0">
                <a:solidFill>
                  <a:srgbClr val="002060"/>
                </a:solidFill>
              </a:rPr>
              <a:t>B</a:t>
            </a:r>
            <a:r>
              <a:rPr b="1" dirty="0">
                <a:solidFill>
                  <a:srgbClr val="002060"/>
                </a:solidFill>
              </a:rPr>
              <a:t>UT, </a:t>
            </a:r>
            <a:r>
              <a:rPr b="1" dirty="0" err="1">
                <a:solidFill>
                  <a:srgbClr val="002060"/>
                </a:solidFill>
              </a:rPr>
              <a:t>Diplômes</a:t>
            </a:r>
            <a:r>
              <a:rPr b="1" dirty="0">
                <a:solidFill>
                  <a:srgbClr val="002060"/>
                </a:solidFill>
              </a:rPr>
              <a:t> </a:t>
            </a:r>
            <a:r>
              <a:rPr b="1" dirty="0" err="1">
                <a:solidFill>
                  <a:srgbClr val="002060"/>
                </a:solidFill>
              </a:rPr>
              <a:t>d’ingénieur</a:t>
            </a:r>
            <a:r>
              <a:rPr b="1" dirty="0">
                <a:solidFill>
                  <a:srgbClr val="002060"/>
                </a:solidFill>
              </a:rPr>
              <a:t>…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Rectangle 1"/>
          <p:cNvSpPr txBox="1"/>
          <p:nvPr/>
        </p:nvSpPr>
        <p:spPr>
          <a:xfrm>
            <a:off x="162654" y="379360"/>
            <a:ext cx="7721132" cy="10450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6798" tIns="46798" rIns="46798" bIns="46798">
            <a:spAutoFit/>
          </a:bodyPr>
          <a:lstStyle/>
          <a:p>
            <a:pPr defTabSz="449262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3300" b="1" u="sng">
                <a:solidFill>
                  <a:srgbClr val="33006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La seconde générale et technologique</a:t>
            </a:r>
            <a:br/>
            <a:endParaRPr/>
          </a:p>
        </p:txBody>
      </p:sp>
      <p:sp>
        <p:nvSpPr>
          <p:cNvPr id="781" name="Pour qui ?…"/>
          <p:cNvSpPr txBox="1">
            <a:spLocks noGrp="1"/>
          </p:cNvSpPr>
          <p:nvPr>
            <p:ph type="title" idx="4294967295"/>
          </p:nvPr>
        </p:nvSpPr>
        <p:spPr>
          <a:xfrm>
            <a:off x="118531" y="1063534"/>
            <a:ext cx="8476892" cy="1442293"/>
          </a:xfrm>
          <a:prstGeom prst="rect">
            <a:avLst/>
          </a:prstGeom>
        </p:spPr>
        <p:txBody>
          <a:bodyPr lIns="45718" tIns="45718" rIns="45718" bIns="45718" anchor="ctr">
            <a:normAutofit fontScale="90000"/>
          </a:bodyPr>
          <a:lstStyle/>
          <a:p>
            <a:pPr algn="ctr" defTabSz="211153">
              <a:tabLst>
                <a:tab pos="203200" algn="l"/>
                <a:tab pos="406400" algn="l"/>
                <a:tab pos="622300" algn="l"/>
                <a:tab pos="838200" algn="l"/>
                <a:tab pos="1041400" algn="l"/>
                <a:tab pos="1257300" algn="l"/>
                <a:tab pos="1473200" algn="l"/>
                <a:tab pos="1676400" algn="l"/>
                <a:tab pos="1892300" algn="l"/>
                <a:tab pos="2095500" algn="l"/>
                <a:tab pos="2311400" algn="l"/>
                <a:tab pos="2527300" algn="l"/>
                <a:tab pos="2730500" algn="l"/>
                <a:tab pos="2946400" algn="l"/>
                <a:tab pos="3162300" algn="l"/>
                <a:tab pos="3365500" algn="l"/>
                <a:tab pos="3581400" algn="l"/>
                <a:tab pos="3784600" algn="l"/>
                <a:tab pos="4000500" algn="l"/>
                <a:tab pos="4216400" algn="l"/>
              </a:tabLst>
              <a:defRPr sz="1500" u="sng">
                <a:solidFill>
                  <a:srgbClr val="000000"/>
                </a:solidFill>
                <a:effectLst>
                  <a:outerShdw blurRad="12700" dist="17907" dir="2700000" rotWithShape="0">
                    <a:srgbClr val="C0C0C0"/>
                  </a:outerShdw>
                </a:effectLst>
              </a:defRPr>
            </a:pPr>
            <a:r>
              <a:t>Pour qui ?</a:t>
            </a:r>
            <a:endParaRPr>
              <a:solidFill>
                <a:srgbClr val="669999"/>
              </a:solidFill>
            </a:endParaRPr>
          </a:p>
          <a:p>
            <a:pPr algn="ctr" defTabSz="429768">
              <a:lnSpc>
                <a:spcPct val="150000"/>
              </a:lnSpc>
              <a:spcBef>
                <a:spcPts val="500"/>
              </a:spcBef>
              <a:tabLst>
                <a:tab pos="419100" algn="l"/>
                <a:tab pos="850900" algn="l"/>
                <a:tab pos="1282700" algn="l"/>
                <a:tab pos="1714500" algn="l"/>
                <a:tab pos="2146300" algn="l"/>
                <a:tab pos="2578100" algn="l"/>
                <a:tab pos="2997200" algn="l"/>
                <a:tab pos="3429000" algn="l"/>
                <a:tab pos="3860800" algn="l"/>
                <a:tab pos="4292600" algn="l"/>
                <a:tab pos="4724400" algn="l"/>
              </a:tabLst>
              <a:defRPr sz="1700">
                <a:solidFill>
                  <a:srgbClr val="000000"/>
                </a:solidFill>
              </a:defRPr>
            </a:pPr>
            <a:r>
              <a:t>Pour les élèves qui se sentent </a:t>
            </a:r>
            <a:r>
              <a:rPr>
                <a:solidFill>
                  <a:srgbClr val="FF2600"/>
                </a:solidFill>
              </a:rPr>
              <a:t>à l’aise dans les matières générales </a:t>
            </a:r>
            <a:r>
              <a:t>et technologiques et qui envisagent une poursuite d’études plutôt longues après le Bac.</a:t>
            </a:r>
          </a:p>
        </p:txBody>
      </p:sp>
      <p:sp>
        <p:nvSpPr>
          <p:cNvPr id="782" name="Pourquoi ?…"/>
          <p:cNvSpPr txBox="1">
            <a:spLocks noGrp="1"/>
          </p:cNvSpPr>
          <p:nvPr>
            <p:ph type="body" idx="4294967295"/>
          </p:nvPr>
        </p:nvSpPr>
        <p:spPr>
          <a:xfrm>
            <a:off x="242176" y="2549660"/>
            <a:ext cx="8476889" cy="4395197"/>
          </a:xfrm>
          <a:prstGeom prst="rect">
            <a:avLst/>
          </a:prstGeom>
        </p:spPr>
        <p:txBody>
          <a:bodyPr lIns="45718" tIns="45718" rIns="45718" bIns="45718">
            <a:normAutofit fontScale="92500"/>
          </a:bodyPr>
          <a:lstStyle/>
          <a:p>
            <a:pPr marL="0" indent="0" algn="ctr" defTabSz="694944">
              <a:spcBef>
                <a:spcPts val="900"/>
              </a:spcBef>
              <a:tabLst>
                <a:tab pos="685800" algn="l"/>
                <a:tab pos="1384300" algn="l"/>
                <a:tab pos="2082800" algn="l"/>
                <a:tab pos="2768600" algn="l"/>
                <a:tab pos="3467100" algn="l"/>
                <a:tab pos="4165600" algn="l"/>
                <a:tab pos="4864100" algn="l"/>
                <a:tab pos="5549900" algn="l"/>
                <a:tab pos="6248400" algn="l"/>
                <a:tab pos="6946900" algn="l"/>
                <a:tab pos="7632700" algn="l"/>
              </a:tabLst>
              <a:defRPr sz="1600" b="1" u="sng"/>
            </a:pPr>
            <a:r>
              <a:rPr dirty="0" err="1"/>
              <a:t>Pourquoi</a:t>
            </a:r>
            <a:r>
              <a:rPr dirty="0"/>
              <a:t> ?</a:t>
            </a:r>
            <a:endParaRPr dirty="0">
              <a:solidFill>
                <a:srgbClr val="FF9300"/>
              </a:solidFill>
            </a:endParaRPr>
          </a:p>
          <a:p>
            <a:pPr marL="0" indent="0" defTabSz="694944">
              <a:spcBef>
                <a:spcPts val="900"/>
              </a:spcBef>
              <a:tabLst>
                <a:tab pos="685800" algn="l"/>
                <a:tab pos="1384300" algn="l"/>
                <a:tab pos="2082800" algn="l"/>
                <a:tab pos="2768600" algn="l"/>
                <a:tab pos="3467100" algn="l"/>
                <a:tab pos="4165600" algn="l"/>
                <a:tab pos="4864100" algn="l"/>
                <a:tab pos="5549900" algn="l"/>
                <a:tab pos="6248400" algn="l"/>
                <a:tab pos="6946900" algn="l"/>
                <a:tab pos="7632700" algn="l"/>
              </a:tabLst>
              <a:defRPr sz="1500"/>
            </a:pPr>
            <a:r>
              <a:rPr dirty="0"/>
              <a:t>Après la </a:t>
            </a:r>
            <a:r>
              <a:rPr dirty="0" err="1"/>
              <a:t>Seconde</a:t>
            </a:r>
            <a:r>
              <a:rPr dirty="0"/>
              <a:t> </a:t>
            </a:r>
            <a:r>
              <a:rPr dirty="0" err="1"/>
              <a:t>Générale</a:t>
            </a:r>
            <a:r>
              <a:rPr dirty="0"/>
              <a:t> et </a:t>
            </a:r>
            <a:r>
              <a:rPr dirty="0" err="1"/>
              <a:t>Technologique</a:t>
            </a:r>
            <a:r>
              <a:rPr dirty="0"/>
              <a:t> :</a:t>
            </a:r>
          </a:p>
          <a:p>
            <a:pPr marL="0" indent="0" algn="just" defTabSz="694944">
              <a:lnSpc>
                <a:spcPct val="150000"/>
              </a:lnSpc>
              <a:spcBef>
                <a:spcPts val="900"/>
              </a:spcBef>
              <a:buSzPct val="100000"/>
              <a:buFont typeface="Zapf Dingbats"/>
              <a:buChar char="✔"/>
              <a:tabLst>
                <a:tab pos="685800" algn="l"/>
                <a:tab pos="1384300" algn="l"/>
                <a:tab pos="2082800" algn="l"/>
                <a:tab pos="2768600" algn="l"/>
                <a:tab pos="3467100" algn="l"/>
                <a:tab pos="4165600" algn="l"/>
                <a:tab pos="4864100" algn="l"/>
                <a:tab pos="5549900" algn="l"/>
                <a:tab pos="6248400" algn="l"/>
                <a:tab pos="6946900" algn="l"/>
                <a:tab pos="7632700" algn="l"/>
              </a:tabLst>
              <a:defRPr sz="1500" b="1"/>
            </a:pPr>
            <a:r>
              <a:rPr dirty="0"/>
              <a:t> </a:t>
            </a:r>
            <a:r>
              <a:rPr u="sng" dirty="0" err="1"/>
              <a:t>Dans</a:t>
            </a:r>
            <a:r>
              <a:rPr u="sng" dirty="0"/>
              <a:t> la </a:t>
            </a:r>
            <a:r>
              <a:rPr u="sng" dirty="0" err="1"/>
              <a:t>filière</a:t>
            </a:r>
            <a:r>
              <a:rPr u="sng" dirty="0"/>
              <a:t> </a:t>
            </a:r>
            <a:r>
              <a:rPr u="sng" dirty="0" err="1"/>
              <a:t>Technologique</a:t>
            </a:r>
            <a:r>
              <a:rPr dirty="0"/>
              <a:t> :</a:t>
            </a:r>
          </a:p>
          <a:p>
            <a:pPr marL="0" indent="0" defTabSz="694944">
              <a:lnSpc>
                <a:spcPct val="150000"/>
              </a:lnSpc>
              <a:spcBef>
                <a:spcPts val="900"/>
              </a:spcBef>
              <a:buSzPct val="100000"/>
              <a:buBlip>
                <a:blip r:embed="rId2"/>
              </a:buBlip>
              <a:tabLst>
                <a:tab pos="685800" algn="l"/>
                <a:tab pos="1384300" algn="l"/>
                <a:tab pos="2082800" algn="l"/>
                <a:tab pos="2768600" algn="l"/>
                <a:tab pos="3467100" algn="l"/>
                <a:tab pos="4165600" algn="l"/>
                <a:tab pos="4864100" algn="l"/>
                <a:tab pos="5549900" algn="l"/>
                <a:tab pos="6248400" algn="l"/>
                <a:tab pos="6946900" algn="l"/>
                <a:tab pos="7632700" algn="l"/>
              </a:tabLst>
              <a:defRPr sz="1500"/>
            </a:pPr>
            <a:r>
              <a:rPr dirty="0"/>
              <a:t>Pour </a:t>
            </a:r>
            <a:r>
              <a:rPr dirty="0" err="1"/>
              <a:t>bénéficier</a:t>
            </a:r>
            <a:r>
              <a:rPr dirty="0"/>
              <a:t> </a:t>
            </a:r>
            <a:r>
              <a:rPr dirty="0" err="1"/>
              <a:t>d’</a:t>
            </a:r>
            <a:r>
              <a:rPr dirty="0" err="1">
                <a:solidFill>
                  <a:srgbClr val="FF2600"/>
                </a:solidFill>
              </a:rPr>
              <a:t>enseignements</a:t>
            </a:r>
            <a:r>
              <a:rPr dirty="0">
                <a:solidFill>
                  <a:srgbClr val="FF2600"/>
                </a:solidFill>
              </a:rPr>
              <a:t> ‘’appliqués’’</a:t>
            </a:r>
            <a:r>
              <a:rPr dirty="0"/>
              <a:t> (</a:t>
            </a:r>
            <a:r>
              <a:rPr dirty="0" err="1"/>
              <a:t>enseignement</a:t>
            </a:r>
            <a:r>
              <a:rPr dirty="0"/>
              <a:t> </a:t>
            </a:r>
            <a:r>
              <a:rPr dirty="0" err="1"/>
              <a:t>général</a:t>
            </a:r>
            <a:r>
              <a:rPr dirty="0"/>
              <a:t> + </a:t>
            </a:r>
            <a:r>
              <a:rPr dirty="0" err="1"/>
              <a:t>travaux</a:t>
            </a:r>
            <a:r>
              <a:rPr dirty="0"/>
              <a:t> </a:t>
            </a:r>
            <a:r>
              <a:rPr dirty="0" err="1"/>
              <a:t>pratiques</a:t>
            </a:r>
            <a:r>
              <a:rPr dirty="0"/>
              <a:t> + </a:t>
            </a:r>
            <a:r>
              <a:rPr dirty="0" err="1"/>
              <a:t>enseignement</a:t>
            </a:r>
            <a:r>
              <a:rPr dirty="0"/>
              <a:t> </a:t>
            </a:r>
            <a:r>
              <a:rPr dirty="0" err="1"/>
              <a:t>technologique</a:t>
            </a:r>
            <a:r>
              <a:rPr dirty="0"/>
              <a:t> </a:t>
            </a:r>
            <a:r>
              <a:rPr dirty="0" err="1"/>
              <a:t>dans</a:t>
            </a:r>
            <a:r>
              <a:rPr dirty="0"/>
              <a:t> </a:t>
            </a:r>
            <a:r>
              <a:rPr b="1" dirty="0"/>
              <a:t>8 </a:t>
            </a:r>
            <a:r>
              <a:rPr b="1" dirty="0" err="1"/>
              <a:t>séries</a:t>
            </a:r>
            <a:r>
              <a:rPr b="1" dirty="0"/>
              <a:t> </a:t>
            </a:r>
            <a:r>
              <a:rPr b="1" dirty="0" err="1"/>
              <a:t>technologiques</a:t>
            </a:r>
            <a:r>
              <a:rPr b="1" dirty="0"/>
              <a:t> </a:t>
            </a:r>
            <a:r>
              <a:rPr dirty="0"/>
              <a:t>;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fonction</a:t>
            </a:r>
            <a:r>
              <a:rPr dirty="0"/>
              <a:t> de </a:t>
            </a:r>
            <a:r>
              <a:rPr dirty="0" err="1"/>
              <a:t>ses</a:t>
            </a:r>
            <a:r>
              <a:rPr dirty="0"/>
              <a:t> </a:t>
            </a:r>
            <a:r>
              <a:rPr dirty="0" err="1"/>
              <a:t>centres</a:t>
            </a:r>
            <a:r>
              <a:rPr dirty="0"/>
              <a:t> </a:t>
            </a:r>
            <a:r>
              <a:rPr dirty="0" err="1"/>
              <a:t>d'intérêts</a:t>
            </a:r>
            <a:r>
              <a:rPr dirty="0"/>
              <a:t>)</a:t>
            </a:r>
          </a:p>
          <a:p>
            <a:pPr marL="0" indent="0" defTabSz="694944">
              <a:lnSpc>
                <a:spcPct val="150000"/>
              </a:lnSpc>
              <a:spcBef>
                <a:spcPts val="900"/>
              </a:spcBef>
              <a:buSzPct val="100000"/>
              <a:buBlip>
                <a:blip r:embed="rId2"/>
              </a:buBlip>
              <a:tabLst>
                <a:tab pos="685800" algn="l"/>
                <a:tab pos="1384300" algn="l"/>
                <a:tab pos="2082800" algn="l"/>
                <a:tab pos="2768600" algn="l"/>
                <a:tab pos="3467100" algn="l"/>
                <a:tab pos="4165600" algn="l"/>
                <a:tab pos="4864100" algn="l"/>
                <a:tab pos="5549900" algn="l"/>
                <a:tab pos="6248400" algn="l"/>
                <a:tab pos="6946900" algn="l"/>
                <a:tab pos="7632700" algn="l"/>
              </a:tabLst>
              <a:defRPr sz="1500"/>
            </a:pPr>
            <a:r>
              <a:rPr dirty="0"/>
              <a:t>Pour se </a:t>
            </a:r>
            <a:r>
              <a:rPr dirty="0" err="1"/>
              <a:t>spécialiser</a:t>
            </a:r>
            <a:r>
              <a:rPr dirty="0"/>
              <a:t> </a:t>
            </a:r>
            <a:r>
              <a:rPr dirty="0" err="1"/>
              <a:t>dans</a:t>
            </a:r>
            <a:r>
              <a:rPr dirty="0"/>
              <a:t> un </a:t>
            </a:r>
            <a:r>
              <a:rPr dirty="0" err="1"/>
              <a:t>domaine</a:t>
            </a:r>
            <a:r>
              <a:rPr dirty="0"/>
              <a:t> </a:t>
            </a:r>
            <a:r>
              <a:rPr dirty="0" err="1"/>
              <a:t>d’activité</a:t>
            </a:r>
            <a:r>
              <a:rPr dirty="0"/>
              <a:t> et </a:t>
            </a:r>
            <a:r>
              <a:rPr dirty="0" err="1"/>
              <a:t>envisager</a:t>
            </a:r>
            <a:r>
              <a:rPr dirty="0"/>
              <a:t> </a:t>
            </a:r>
            <a:r>
              <a:rPr dirty="0" err="1"/>
              <a:t>une</a:t>
            </a:r>
            <a:r>
              <a:rPr dirty="0"/>
              <a:t> </a:t>
            </a:r>
            <a:r>
              <a:rPr dirty="0" err="1"/>
              <a:t>poursuite</a:t>
            </a:r>
            <a:r>
              <a:rPr dirty="0"/>
              <a:t> </a:t>
            </a:r>
            <a:r>
              <a:rPr dirty="0" err="1"/>
              <a:t>d’</a:t>
            </a:r>
            <a:r>
              <a:rPr b="1" dirty="0" err="1"/>
              <a:t>études</a:t>
            </a:r>
            <a:r>
              <a:rPr b="1" dirty="0"/>
              <a:t> mi-</a:t>
            </a:r>
            <a:r>
              <a:rPr b="1" dirty="0" err="1"/>
              <a:t>longues</a:t>
            </a:r>
            <a:r>
              <a:rPr b="1" dirty="0"/>
              <a:t> (</a:t>
            </a:r>
            <a:r>
              <a:rPr dirty="0"/>
              <a:t>3 </a:t>
            </a:r>
            <a:r>
              <a:rPr dirty="0" err="1"/>
              <a:t>ans</a:t>
            </a:r>
            <a:r>
              <a:rPr dirty="0"/>
              <a:t> </a:t>
            </a:r>
            <a:r>
              <a:rPr dirty="0" err="1"/>
              <a:t>majoritairement</a:t>
            </a:r>
            <a:r>
              <a:rPr dirty="0"/>
              <a:t>)</a:t>
            </a:r>
          </a:p>
          <a:p>
            <a:pPr marL="0" indent="0" algn="just" defTabSz="694944">
              <a:lnSpc>
                <a:spcPct val="150000"/>
              </a:lnSpc>
              <a:spcBef>
                <a:spcPts val="900"/>
              </a:spcBef>
              <a:buSzPct val="100000"/>
              <a:buFont typeface="Zapf Dingbats"/>
              <a:buChar char="✔"/>
              <a:tabLst>
                <a:tab pos="685800" algn="l"/>
                <a:tab pos="1384300" algn="l"/>
                <a:tab pos="2082800" algn="l"/>
                <a:tab pos="2768600" algn="l"/>
                <a:tab pos="3467100" algn="l"/>
                <a:tab pos="4165600" algn="l"/>
                <a:tab pos="4864100" algn="l"/>
                <a:tab pos="5549900" algn="l"/>
                <a:tab pos="6248400" algn="l"/>
                <a:tab pos="6946900" algn="l"/>
                <a:tab pos="7632700" algn="l"/>
              </a:tabLst>
              <a:defRPr sz="1500" b="1"/>
            </a:pPr>
            <a:r>
              <a:rPr dirty="0"/>
              <a:t> </a:t>
            </a:r>
            <a:r>
              <a:rPr u="sng" dirty="0" err="1"/>
              <a:t>Dans</a:t>
            </a:r>
            <a:r>
              <a:rPr u="sng" dirty="0"/>
              <a:t> la </a:t>
            </a:r>
            <a:r>
              <a:rPr u="sng" dirty="0" err="1"/>
              <a:t>filière</a:t>
            </a:r>
            <a:r>
              <a:rPr u="sng" dirty="0"/>
              <a:t> </a:t>
            </a:r>
            <a:r>
              <a:rPr u="sng" dirty="0" err="1"/>
              <a:t>Générale</a:t>
            </a:r>
            <a:r>
              <a:rPr dirty="0"/>
              <a:t> :</a:t>
            </a:r>
          </a:p>
          <a:p>
            <a:pPr marL="0" indent="0" defTabSz="694944">
              <a:lnSpc>
                <a:spcPct val="150000"/>
              </a:lnSpc>
              <a:spcBef>
                <a:spcPts val="900"/>
              </a:spcBef>
              <a:buSzPct val="100000"/>
              <a:buBlip>
                <a:blip r:embed="rId2"/>
              </a:buBlip>
              <a:tabLst>
                <a:tab pos="685800" algn="l"/>
                <a:tab pos="1384300" algn="l"/>
                <a:tab pos="2082800" algn="l"/>
                <a:tab pos="2768600" algn="l"/>
                <a:tab pos="3467100" algn="l"/>
                <a:tab pos="4165600" algn="l"/>
                <a:tab pos="4864100" algn="l"/>
                <a:tab pos="5549900" algn="l"/>
                <a:tab pos="6248400" algn="l"/>
                <a:tab pos="6946900" algn="l"/>
                <a:tab pos="7632700" algn="l"/>
              </a:tabLst>
              <a:defRPr sz="1500"/>
            </a:pPr>
            <a:r>
              <a:rPr dirty="0"/>
              <a:t>Pour </a:t>
            </a:r>
            <a:r>
              <a:rPr dirty="0" err="1"/>
              <a:t>poursuivre</a:t>
            </a:r>
            <a:r>
              <a:rPr dirty="0"/>
              <a:t> avec des </a:t>
            </a:r>
            <a:r>
              <a:rPr dirty="0" err="1">
                <a:solidFill>
                  <a:srgbClr val="FF2600"/>
                </a:solidFill>
              </a:rPr>
              <a:t>enseignements</a:t>
            </a:r>
            <a:r>
              <a:rPr dirty="0">
                <a:solidFill>
                  <a:srgbClr val="FF2600"/>
                </a:solidFill>
              </a:rPr>
              <a:t> </a:t>
            </a:r>
            <a:r>
              <a:rPr dirty="0" err="1">
                <a:solidFill>
                  <a:srgbClr val="FF2600"/>
                </a:solidFill>
              </a:rPr>
              <a:t>théoriques</a:t>
            </a:r>
            <a:r>
              <a:rPr dirty="0">
                <a:solidFill>
                  <a:srgbClr val="FF2600"/>
                </a:solidFill>
              </a:rPr>
              <a:t> et </a:t>
            </a:r>
            <a:r>
              <a:rPr dirty="0" err="1">
                <a:solidFill>
                  <a:srgbClr val="FF2600"/>
                </a:solidFill>
              </a:rPr>
              <a:t>abstraits</a:t>
            </a:r>
            <a:r>
              <a:rPr dirty="0"/>
              <a:t> (</a:t>
            </a:r>
            <a:r>
              <a:rPr dirty="0" err="1"/>
              <a:t>analyser</a:t>
            </a:r>
            <a:r>
              <a:rPr dirty="0"/>
              <a:t>, </a:t>
            </a:r>
            <a:r>
              <a:rPr dirty="0" err="1"/>
              <a:t>argumenter</a:t>
            </a:r>
            <a:r>
              <a:rPr dirty="0"/>
              <a:t>, </a:t>
            </a:r>
            <a:r>
              <a:rPr dirty="0" err="1"/>
              <a:t>synthétiser</a:t>
            </a:r>
            <a:r>
              <a:rPr dirty="0"/>
              <a:t>, </a:t>
            </a:r>
            <a:r>
              <a:rPr dirty="0" err="1"/>
              <a:t>rédiger</a:t>
            </a:r>
            <a:r>
              <a:rPr dirty="0"/>
              <a:t>) </a:t>
            </a:r>
            <a:r>
              <a:rPr dirty="0" err="1"/>
              <a:t>associés</a:t>
            </a:r>
            <a:r>
              <a:rPr dirty="0"/>
              <a:t> à </a:t>
            </a:r>
            <a:r>
              <a:rPr dirty="0" err="1"/>
              <a:t>une</a:t>
            </a:r>
            <a:r>
              <a:rPr dirty="0"/>
              <a:t> </a:t>
            </a:r>
            <a:r>
              <a:rPr dirty="0" err="1"/>
              <a:t>dominante</a:t>
            </a:r>
            <a:r>
              <a:rPr dirty="0"/>
              <a:t> (</a:t>
            </a:r>
            <a:r>
              <a:rPr dirty="0" err="1"/>
              <a:t>choix</a:t>
            </a:r>
            <a:r>
              <a:rPr dirty="0"/>
              <a:t> de 3 </a:t>
            </a:r>
            <a:r>
              <a:rPr dirty="0" err="1"/>
              <a:t>spécialités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1</a:t>
            </a:r>
            <a:r>
              <a:rPr baseline="29894" dirty="0"/>
              <a:t>ère</a:t>
            </a:r>
            <a:r>
              <a:rPr dirty="0"/>
              <a:t>, </a:t>
            </a:r>
            <a:r>
              <a:rPr dirty="0" err="1"/>
              <a:t>puis</a:t>
            </a:r>
            <a:r>
              <a:rPr dirty="0"/>
              <a:t> 2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terminale</a:t>
            </a:r>
            <a:r>
              <a:rPr dirty="0"/>
              <a:t>)</a:t>
            </a:r>
          </a:p>
          <a:p>
            <a:pPr marL="0" indent="0" defTabSz="694944">
              <a:lnSpc>
                <a:spcPct val="150000"/>
              </a:lnSpc>
              <a:spcBef>
                <a:spcPts val="900"/>
              </a:spcBef>
              <a:buSzPct val="100000"/>
              <a:buBlip>
                <a:blip r:embed="rId2"/>
              </a:buBlip>
              <a:tabLst>
                <a:tab pos="685800" algn="l"/>
                <a:tab pos="1384300" algn="l"/>
                <a:tab pos="2082800" algn="l"/>
                <a:tab pos="2768600" algn="l"/>
                <a:tab pos="3467100" algn="l"/>
                <a:tab pos="4165600" algn="l"/>
                <a:tab pos="4864100" algn="l"/>
                <a:tab pos="5549900" algn="l"/>
                <a:tab pos="6248400" algn="l"/>
                <a:tab pos="6946900" algn="l"/>
                <a:tab pos="7632700" algn="l"/>
              </a:tabLst>
              <a:defRPr sz="1500"/>
            </a:pPr>
            <a:r>
              <a:rPr dirty="0"/>
              <a:t>Pour </a:t>
            </a:r>
            <a:r>
              <a:rPr dirty="0" err="1"/>
              <a:t>poursuivre</a:t>
            </a:r>
            <a:r>
              <a:rPr dirty="0"/>
              <a:t> </a:t>
            </a:r>
            <a:r>
              <a:rPr dirty="0" err="1"/>
              <a:t>vers</a:t>
            </a:r>
            <a:r>
              <a:rPr dirty="0"/>
              <a:t> des </a:t>
            </a:r>
            <a:r>
              <a:rPr b="1" dirty="0" err="1"/>
              <a:t>études</a:t>
            </a:r>
            <a:r>
              <a:rPr b="1" dirty="0"/>
              <a:t> </a:t>
            </a:r>
            <a:r>
              <a:rPr b="1" dirty="0" err="1"/>
              <a:t>longues</a:t>
            </a:r>
            <a:r>
              <a:rPr b="1" dirty="0"/>
              <a:t> </a:t>
            </a:r>
            <a:r>
              <a:rPr dirty="0"/>
              <a:t>(5 </a:t>
            </a:r>
            <a:r>
              <a:rPr dirty="0" err="1"/>
              <a:t>ans</a:t>
            </a:r>
            <a:r>
              <a:rPr dirty="0"/>
              <a:t> </a:t>
            </a:r>
            <a:r>
              <a:rPr dirty="0" err="1"/>
              <a:t>majoritairement</a:t>
            </a:r>
            <a:r>
              <a:rPr dirty="0"/>
              <a:t>)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Text Box 1"/>
          <p:cNvSpPr txBox="1"/>
          <p:nvPr/>
        </p:nvSpPr>
        <p:spPr>
          <a:xfrm>
            <a:off x="274320" y="-30669"/>
            <a:ext cx="7452360" cy="9450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b">
            <a:spAutoFit/>
          </a:bodyPr>
          <a:lstStyle/>
          <a:p>
            <a:pPr algn="ctr" defTabSz="449262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400" b="1" u="sng">
                <a:solidFill>
                  <a:srgbClr val="33006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La 2</a:t>
            </a:r>
            <a:r>
              <a:rPr baseline="30000"/>
              <a:t>nde</a:t>
            </a:r>
            <a:r>
              <a:rPr sz="3500"/>
              <a:t> </a:t>
            </a:r>
            <a:r>
              <a:t>GT : une classe déterminante pour l’orientation</a:t>
            </a:r>
          </a:p>
        </p:txBody>
      </p:sp>
      <p:grpSp>
        <p:nvGrpSpPr>
          <p:cNvPr id="798" name="AutoShape 2"/>
          <p:cNvGrpSpPr/>
          <p:nvPr/>
        </p:nvGrpSpPr>
        <p:grpSpPr>
          <a:xfrm>
            <a:off x="384418" y="1134946"/>
            <a:ext cx="7232168" cy="5426316"/>
            <a:chOff x="-1" y="0"/>
            <a:chExt cx="7232166" cy="5426314"/>
          </a:xfrm>
        </p:grpSpPr>
        <p:sp>
          <p:nvSpPr>
            <p:cNvPr id="796" name="Rectangle aux angles arrondis"/>
            <p:cNvSpPr/>
            <p:nvPr/>
          </p:nvSpPr>
          <p:spPr>
            <a:xfrm>
              <a:off x="-1" y="0"/>
              <a:ext cx="7232166" cy="5420657"/>
            </a:xfrm>
            <a:prstGeom prst="roundRect">
              <a:avLst>
                <a:gd name="adj" fmla="val 16667"/>
              </a:avLst>
            </a:prstGeom>
            <a:noFill/>
            <a:ln w="38160" cap="sq">
              <a:solidFill>
                <a:srgbClr val="CCCC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97" name="Au Programme…"/>
            <p:cNvSpPr txBox="1"/>
            <p:nvPr/>
          </p:nvSpPr>
          <p:spPr>
            <a:xfrm>
              <a:off x="144917" y="191937"/>
              <a:ext cx="6748792" cy="52343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6798" tIns="46798" rIns="46798" bIns="46798" numCol="1" anchor="ctr">
              <a:spAutoFit/>
            </a:bodyPr>
            <a:lstStyle/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2000" b="1">
                  <a:solidFill>
                    <a:srgbClr val="669999"/>
                  </a:solidFill>
                  <a:effectLst>
                    <a:outerShdw blurRad="38100" dist="38100" dir="2700000" rotWithShape="0">
                      <a:srgbClr val="C0C0C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Au </a:t>
              </a:r>
              <a:r>
                <a:rPr dirty="0" err="1"/>
                <a:t>Programme</a:t>
              </a:r>
              <a:r>
                <a:rPr sz="1800" dirty="0"/>
                <a:t>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200" b="1">
                  <a:solidFill>
                    <a:srgbClr val="66999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000" dirty="0"/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b="1" i="1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 err="1"/>
                <a:t>Tronc</a:t>
              </a:r>
              <a:r>
                <a:rPr dirty="0"/>
                <a:t> </a:t>
              </a:r>
              <a:r>
                <a:rPr dirty="0" err="1"/>
                <a:t>Commun</a:t>
              </a:r>
              <a:r>
                <a:rPr dirty="0"/>
                <a:t>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 b="1" i="1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(</a:t>
              </a:r>
              <a:r>
                <a:rPr dirty="0" err="1"/>
                <a:t>approfondissement</a:t>
              </a:r>
              <a:r>
                <a:rPr dirty="0"/>
                <a:t> des </a:t>
              </a:r>
              <a:r>
                <a:rPr dirty="0" err="1"/>
                <a:t>matières</a:t>
              </a:r>
              <a:r>
                <a:rPr dirty="0"/>
                <a:t> de 3</a:t>
              </a:r>
              <a:r>
                <a:rPr baseline="30000" dirty="0"/>
                <a:t>ème</a:t>
              </a:r>
              <a:r>
                <a:rPr dirty="0"/>
                <a:t>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 b="1" i="1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+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 b="1" i="1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 err="1"/>
                <a:t>découverte</a:t>
              </a:r>
              <a:r>
                <a:rPr dirty="0"/>
                <a:t> de nouveaux </a:t>
              </a:r>
              <a:r>
                <a:rPr dirty="0" err="1"/>
                <a:t>domaines</a:t>
              </a:r>
              <a:r>
                <a:rPr dirty="0"/>
                <a:t> : Sciences </a:t>
              </a:r>
              <a:r>
                <a:rPr dirty="0" err="1"/>
                <a:t>Economiques</a:t>
              </a:r>
              <a:r>
                <a:rPr dirty="0"/>
                <a:t> et </a:t>
              </a:r>
              <a:r>
                <a:rPr dirty="0" err="1"/>
                <a:t>Sociales</a:t>
              </a:r>
              <a:r>
                <a:rPr dirty="0"/>
                <a:t>,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 b="1" i="1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Sciences </a:t>
              </a:r>
              <a:r>
                <a:rPr dirty="0" err="1"/>
                <a:t>Numériques</a:t>
              </a:r>
              <a:r>
                <a:rPr dirty="0"/>
                <a:t> et </a:t>
              </a:r>
              <a:r>
                <a:rPr dirty="0" err="1"/>
                <a:t>Technologie</a:t>
              </a:r>
              <a:r>
                <a:rPr dirty="0"/>
                <a:t>)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200">
                  <a:solidFill>
                    <a:srgbClr val="66999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dirty="0"/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b="1" i="1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 err="1"/>
                <a:t>Accompagnement</a:t>
              </a:r>
              <a:r>
                <a:rPr dirty="0"/>
                <a:t> </a:t>
              </a:r>
              <a:r>
                <a:rPr dirty="0" err="1"/>
                <a:t>personnalisé</a:t>
              </a:r>
              <a:r>
                <a:rPr b="0" i="0" dirty="0"/>
                <a:t> 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(en </a:t>
              </a:r>
              <a:r>
                <a:rPr dirty="0" err="1"/>
                <a:t>fonction</a:t>
              </a:r>
              <a:r>
                <a:rPr dirty="0"/>
                <a:t> des </a:t>
              </a:r>
              <a:r>
                <a:rPr dirty="0" err="1"/>
                <a:t>besoins</a:t>
              </a:r>
              <a:r>
                <a:rPr dirty="0"/>
                <a:t> des </a:t>
              </a:r>
              <a:r>
                <a:rPr dirty="0" err="1"/>
                <a:t>élèves</a:t>
              </a:r>
              <a:r>
                <a:rPr dirty="0"/>
                <a:t>,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 err="1"/>
                <a:t>déterminé</a:t>
              </a:r>
              <a:r>
                <a:rPr dirty="0"/>
                <a:t> par un test de </a:t>
              </a:r>
              <a:r>
                <a:rPr dirty="0" err="1"/>
                <a:t>positionnement</a:t>
              </a:r>
              <a:r>
                <a:rPr dirty="0"/>
                <a:t> en </a:t>
              </a:r>
              <a:r>
                <a:rPr dirty="0" err="1"/>
                <a:t>Français</a:t>
              </a:r>
              <a:r>
                <a:rPr dirty="0"/>
                <a:t> et </a:t>
              </a:r>
              <a:r>
                <a:rPr dirty="0" err="1"/>
                <a:t>Mathématiques</a:t>
              </a:r>
              <a:r>
                <a:rPr dirty="0"/>
                <a:t>,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 err="1"/>
                <a:t>réalisé</a:t>
              </a:r>
              <a:r>
                <a:rPr dirty="0"/>
                <a:t> en début </a:t>
              </a:r>
              <a:r>
                <a:rPr dirty="0" err="1"/>
                <a:t>d’année</a:t>
              </a:r>
              <a:r>
                <a:rPr dirty="0"/>
                <a:t>)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dirty="0"/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b="1" i="1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Orientation (54 </a:t>
              </a:r>
              <a:r>
                <a:rPr dirty="0" err="1"/>
                <a:t>heures</a:t>
              </a:r>
              <a:r>
                <a:rPr dirty="0"/>
                <a:t>) :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b="1" i="1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- </a:t>
              </a:r>
              <a:r>
                <a:rPr sz="1600" i="0" dirty="0" err="1"/>
                <a:t>vers</a:t>
              </a:r>
              <a:r>
                <a:rPr sz="1600" i="0" dirty="0"/>
                <a:t> </a:t>
              </a:r>
              <a:r>
                <a:rPr sz="1600" i="0" dirty="0" err="1"/>
                <a:t>une</a:t>
              </a:r>
              <a:r>
                <a:rPr sz="1600" i="0" dirty="0"/>
                <a:t> première </a:t>
              </a:r>
              <a:r>
                <a:rPr sz="1600" i="0" dirty="0" err="1"/>
                <a:t>générale</a:t>
              </a:r>
              <a:r>
                <a:rPr sz="1600" i="0" dirty="0"/>
                <a:t> ?</a:t>
              </a:r>
              <a:r>
                <a:rPr sz="1600" dirty="0"/>
                <a:t> Si </a:t>
              </a:r>
              <a:r>
                <a:rPr sz="1600" dirty="0" err="1"/>
                <a:t>oui</a:t>
              </a:r>
              <a:r>
                <a:rPr sz="1600" dirty="0"/>
                <a:t>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600" b="1" i="1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 err="1"/>
                <a:t>choix</a:t>
              </a:r>
              <a:r>
                <a:rPr dirty="0"/>
                <a:t> des </a:t>
              </a:r>
              <a:r>
                <a:rPr dirty="0" err="1"/>
                <a:t>enseignements</a:t>
              </a:r>
              <a:r>
                <a:rPr dirty="0"/>
                <a:t> de </a:t>
              </a:r>
              <a:r>
                <a:rPr dirty="0" err="1"/>
                <a:t>spécialités</a:t>
              </a:r>
              <a:r>
                <a:rPr dirty="0"/>
                <a:t> en lien avec un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600" b="1" i="1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 err="1"/>
                <a:t>projet</a:t>
              </a:r>
              <a:r>
                <a:rPr dirty="0"/>
                <a:t> Post Bac.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600" b="1" i="1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- </a:t>
              </a:r>
              <a:r>
                <a:rPr i="0" dirty="0" err="1"/>
                <a:t>vers</a:t>
              </a:r>
              <a:r>
                <a:rPr i="0" dirty="0"/>
                <a:t> </a:t>
              </a:r>
              <a:r>
                <a:rPr i="0" dirty="0" err="1"/>
                <a:t>une</a:t>
              </a:r>
              <a:r>
                <a:rPr i="0" dirty="0"/>
                <a:t> première </a:t>
              </a:r>
              <a:r>
                <a:rPr i="0" dirty="0" err="1"/>
                <a:t>technologique</a:t>
              </a:r>
              <a:r>
                <a:rPr i="0" dirty="0"/>
                <a:t> ?</a:t>
              </a:r>
              <a:r>
                <a:rPr dirty="0"/>
                <a:t> Si </a:t>
              </a:r>
              <a:r>
                <a:rPr dirty="0" err="1"/>
                <a:t>oui</a:t>
              </a:r>
              <a:r>
                <a:rPr dirty="0"/>
                <a:t> </a:t>
              </a:r>
              <a:r>
                <a:rPr dirty="0" err="1"/>
                <a:t>choix</a:t>
              </a:r>
              <a:r>
                <a:rPr dirty="0"/>
                <a:t> de la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600" b="1" i="1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 err="1"/>
                <a:t>spécialités</a:t>
              </a:r>
              <a:r>
                <a:rPr dirty="0"/>
                <a:t>.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200">
                  <a:solidFill>
                    <a:srgbClr val="66999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dirty="0"/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b="1" i="1">
                  <a:latin typeface="Arial"/>
                  <a:ea typeface="Arial"/>
                  <a:cs typeface="Arial"/>
                  <a:sym typeface="Arial"/>
                </a:defRPr>
              </a:pPr>
              <a:r>
                <a:rPr lang="fr-FR" dirty="0"/>
                <a:t>+ </a:t>
              </a:r>
              <a:r>
                <a:rPr lang="fr-FR" sz="1600" dirty="0"/>
                <a:t>possibilité d’</a:t>
              </a:r>
              <a:r>
                <a:rPr sz="1600" dirty="0" err="1"/>
                <a:t>Enseignements</a:t>
              </a:r>
              <a:r>
                <a:rPr sz="1600" dirty="0"/>
                <a:t> </a:t>
              </a:r>
              <a:r>
                <a:rPr sz="1600" dirty="0" err="1"/>
                <a:t>optionnels</a:t>
              </a:r>
              <a:endParaRPr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558544637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395416" y="654908"/>
            <a:ext cx="7556673" cy="580768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>
            <a:normAutofit/>
          </a:bodyPr>
          <a:lstStyle>
            <a:lvl1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fr-FR" sz="3200" dirty="0">
                <a:latin typeface="Arial" pitchFamily="34" charset="0"/>
                <a:cs typeface="Arial" pitchFamily="34" charset="0"/>
              </a:rPr>
              <a:t>Après la 2de GT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395416" y="1313937"/>
            <a:ext cx="3976167" cy="453080"/>
          </a:xfrm>
          <a:prstGeom prst="rect">
            <a:avLst/>
          </a:prstGeom>
          <a:ln w="9525">
            <a:solidFill>
              <a:schemeClr val="tx1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>
            <a:lvl1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FR" sz="2000" dirty="0">
                <a:latin typeface="Arial" pitchFamily="34" charset="0"/>
                <a:cs typeface="Arial" pitchFamily="34" charset="0"/>
                <a:hlinkClick r:id="rId2"/>
              </a:rPr>
              <a:t>VOIE GENERALE</a:t>
            </a:r>
            <a:endParaRPr lang="fr-FR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4504357" y="1318056"/>
            <a:ext cx="3455775" cy="448961"/>
          </a:xfrm>
          <a:prstGeom prst="rect">
            <a:avLst/>
          </a:prstGeom>
          <a:ln w="9525">
            <a:solidFill>
              <a:schemeClr val="tx1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>
            <a:lvl1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FR" sz="2000" dirty="0">
                <a:latin typeface="Arial" pitchFamily="34" charset="0"/>
                <a:cs typeface="Arial" pitchFamily="34" charset="0"/>
                <a:hlinkClick r:id="rId3"/>
              </a:rPr>
              <a:t>VOIE TECHNOLOGIQUE</a:t>
            </a:r>
            <a:r>
              <a:rPr lang="fr-FR" sz="20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395416" y="1957329"/>
            <a:ext cx="3976168" cy="4563229"/>
          </a:xfrm>
          <a:prstGeom prst="rect">
            <a:avLst/>
          </a:prstGeom>
          <a:ln w="9525">
            <a:solidFill>
              <a:schemeClr val="tx1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77500" lnSpcReduction="20000"/>
          </a:bodyPr>
          <a:lstStyle>
            <a:lvl1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449262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900" b="1" i="0" u="none" strike="noStrike" cap="none" spc="0" baseline="0">
                <a:solidFill>
                  <a:srgbClr val="3300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endParaRPr lang="fr-FR" sz="2000" dirty="0">
              <a:latin typeface="MV Boli" pitchFamily="2" charset="0"/>
              <a:cs typeface="MV Boli" pitchFamily="2" charset="0"/>
            </a:endParaRPr>
          </a:p>
          <a:p>
            <a:pPr algn="l"/>
            <a:r>
              <a:rPr lang="fr-FR" sz="2000" dirty="0">
                <a:latin typeface="Arial" pitchFamily="34" charset="0"/>
                <a:cs typeface="Arial" pitchFamily="34" charset="0"/>
              </a:rPr>
              <a:t>En 1</a:t>
            </a:r>
            <a:r>
              <a:rPr lang="fr-FR" sz="2000" baseline="30000" dirty="0">
                <a:latin typeface="Arial" pitchFamily="34" charset="0"/>
                <a:cs typeface="Arial" pitchFamily="34" charset="0"/>
              </a:rPr>
              <a:t>ère</a:t>
            </a:r>
            <a:r>
              <a:rPr lang="fr-FR" sz="2000" dirty="0">
                <a:latin typeface="Arial" pitchFamily="34" charset="0"/>
                <a:cs typeface="Arial" pitchFamily="34" charset="0"/>
              </a:rPr>
              <a:t> choix de 3 </a:t>
            </a:r>
            <a:r>
              <a:rPr lang="fr-FR" sz="2000" dirty="0" err="1">
                <a:latin typeface="Arial" pitchFamily="34" charset="0"/>
                <a:cs typeface="Arial" pitchFamily="34" charset="0"/>
              </a:rPr>
              <a:t>ens</a:t>
            </a:r>
            <a:r>
              <a:rPr lang="fr-FR" sz="2000" dirty="0">
                <a:latin typeface="Arial" pitchFamily="34" charset="0"/>
                <a:cs typeface="Arial" pitchFamily="34" charset="0"/>
              </a:rPr>
              <a:t>. de spécialité puis 2 en Terminale : </a:t>
            </a:r>
          </a:p>
          <a:p>
            <a:pPr algn="l"/>
            <a:endParaRPr lang="fr-FR" sz="2000" dirty="0">
              <a:latin typeface="MV Boli" pitchFamily="2" charset="0"/>
              <a:cs typeface="MV Boli" pitchFamily="2" charset="0"/>
            </a:endParaRPr>
          </a:p>
          <a:p>
            <a:pPr algn="l"/>
            <a:r>
              <a:rPr lang="fr-FR" sz="2000" dirty="0">
                <a:latin typeface="MV Boli" pitchFamily="2" charset="0"/>
                <a:cs typeface="MV Boli" pitchFamily="2" charset="0"/>
              </a:rPr>
              <a:t>-  </a:t>
            </a:r>
            <a:r>
              <a:rPr lang="fr-FR" sz="2000" dirty="0">
                <a:latin typeface="Arial" pitchFamily="34" charset="0"/>
                <a:cs typeface="Arial" pitchFamily="34" charset="0"/>
              </a:rPr>
              <a:t>Arts (</a:t>
            </a:r>
            <a:r>
              <a:rPr lang="fr-FR" sz="2000" dirty="0" err="1">
                <a:latin typeface="Arial" pitchFamily="34" charset="0"/>
                <a:cs typeface="Arial" pitchFamily="34" charset="0"/>
              </a:rPr>
              <a:t>musique,théâtre,hist.arts</a:t>
            </a:r>
            <a:r>
              <a:rPr lang="fr-FR" sz="2000" dirty="0">
                <a:latin typeface="Arial" pitchFamily="34" charset="0"/>
                <a:cs typeface="Arial" pitchFamily="34" charset="0"/>
              </a:rPr>
              <a:t>…)</a:t>
            </a:r>
          </a:p>
          <a:p>
            <a:pPr marL="342900" indent="-342900" algn="l">
              <a:buFontTx/>
              <a:buChar char="-"/>
            </a:pPr>
            <a:r>
              <a:rPr lang="fr-FR" sz="2000" dirty="0">
                <a:latin typeface="Arial" pitchFamily="34" charset="0"/>
                <a:cs typeface="Arial" pitchFamily="34" charset="0"/>
              </a:rPr>
              <a:t>Education </a:t>
            </a:r>
            <a:r>
              <a:rPr lang="fr-FR" sz="2000" dirty="0" err="1">
                <a:latin typeface="Arial" pitchFamily="34" charset="0"/>
                <a:cs typeface="Arial" pitchFamily="34" charset="0"/>
              </a:rPr>
              <a:t>physique,pratiques</a:t>
            </a:r>
            <a:r>
              <a:rPr lang="fr-FR" sz="2000" dirty="0">
                <a:latin typeface="Arial" pitchFamily="34" charset="0"/>
                <a:cs typeface="Arial" pitchFamily="34" charset="0"/>
              </a:rPr>
              <a:t> et</a:t>
            </a:r>
          </a:p>
          <a:p>
            <a:pPr algn="l"/>
            <a:r>
              <a:rPr lang="fr-FR" sz="2000" dirty="0">
                <a:latin typeface="Arial" pitchFamily="34" charset="0"/>
                <a:cs typeface="Arial" pitchFamily="34" charset="0"/>
              </a:rPr>
              <a:t>    cultures sportives</a:t>
            </a:r>
          </a:p>
          <a:p>
            <a:pPr marL="342900" indent="-342900" algn="l">
              <a:buFontTx/>
              <a:buChar char="-"/>
            </a:pPr>
            <a:r>
              <a:rPr lang="fr-FR" sz="2000" dirty="0" err="1">
                <a:latin typeface="Arial" pitchFamily="34" charset="0"/>
                <a:cs typeface="Arial" pitchFamily="34" charset="0"/>
              </a:rPr>
              <a:t>Histoire-géo,géopolitique</a:t>
            </a:r>
            <a:r>
              <a:rPr lang="fr-FR" sz="2000" dirty="0">
                <a:latin typeface="Arial" pitchFamily="34" charset="0"/>
                <a:cs typeface="Arial" pitchFamily="34" charset="0"/>
              </a:rPr>
              <a:t> et sciences politiques</a:t>
            </a:r>
          </a:p>
          <a:p>
            <a:pPr marL="342900" indent="-342900" algn="l">
              <a:buFontTx/>
              <a:buChar char="-"/>
            </a:pPr>
            <a:r>
              <a:rPr lang="fr-FR" sz="2000" dirty="0">
                <a:latin typeface="Arial" pitchFamily="34" charset="0"/>
                <a:cs typeface="Arial" pitchFamily="34" charset="0"/>
              </a:rPr>
              <a:t>Humanité, litt.et philosophie</a:t>
            </a:r>
          </a:p>
          <a:p>
            <a:pPr marL="342900" indent="-342900" algn="l">
              <a:buFontTx/>
              <a:buChar char="-"/>
            </a:pPr>
            <a:r>
              <a:rPr lang="fr-FR" sz="2000" dirty="0">
                <a:latin typeface="Arial" pitchFamily="34" charset="0"/>
                <a:cs typeface="Arial" pitchFamily="34" charset="0"/>
              </a:rPr>
              <a:t>Langues, littérature et cultures étrangères et régionales</a:t>
            </a:r>
          </a:p>
          <a:p>
            <a:pPr marL="342900" indent="-342900" algn="l">
              <a:buFontTx/>
              <a:buChar char="-"/>
            </a:pPr>
            <a:r>
              <a:rPr lang="fr-FR" sz="2000" dirty="0">
                <a:latin typeface="Arial" pitchFamily="34" charset="0"/>
                <a:cs typeface="Arial" pitchFamily="34" charset="0"/>
              </a:rPr>
              <a:t>Littérature, langues et cultures de l’Antiquité</a:t>
            </a:r>
          </a:p>
          <a:p>
            <a:pPr marL="342900" indent="-342900" algn="l">
              <a:buFontTx/>
              <a:buChar char="-"/>
            </a:pPr>
            <a:r>
              <a:rPr lang="fr-FR" sz="2000" dirty="0">
                <a:latin typeface="Arial" pitchFamily="34" charset="0"/>
                <a:cs typeface="Arial" pitchFamily="34" charset="0"/>
              </a:rPr>
              <a:t>Mathématiques</a:t>
            </a:r>
          </a:p>
          <a:p>
            <a:pPr marL="342900" indent="-342900" algn="l">
              <a:buFontTx/>
              <a:buChar char="-"/>
            </a:pPr>
            <a:r>
              <a:rPr lang="fr-FR" sz="2000" dirty="0">
                <a:latin typeface="Arial" pitchFamily="34" charset="0"/>
                <a:cs typeface="Arial" pitchFamily="34" charset="0"/>
              </a:rPr>
              <a:t>Numérique et sciences informatiques</a:t>
            </a:r>
          </a:p>
          <a:p>
            <a:pPr marL="342900" indent="-342900" algn="l">
              <a:buFontTx/>
              <a:buChar char="-"/>
            </a:pPr>
            <a:r>
              <a:rPr lang="fr-FR" sz="2000" dirty="0">
                <a:latin typeface="Arial" pitchFamily="34" charset="0"/>
                <a:cs typeface="Arial" pitchFamily="34" charset="0"/>
              </a:rPr>
              <a:t>Physique-chimie</a:t>
            </a:r>
          </a:p>
          <a:p>
            <a:pPr marL="342900" indent="-342900" algn="l">
              <a:buFontTx/>
              <a:buChar char="-"/>
            </a:pPr>
            <a:r>
              <a:rPr lang="fr-FR" sz="2000" dirty="0">
                <a:latin typeface="Arial" pitchFamily="34" charset="0"/>
                <a:cs typeface="Arial" pitchFamily="34" charset="0"/>
              </a:rPr>
              <a:t>Sciences de la vie et de la Terre</a:t>
            </a:r>
          </a:p>
          <a:p>
            <a:pPr marL="342900" indent="-342900" algn="l">
              <a:buFontTx/>
              <a:buChar char="-"/>
            </a:pPr>
            <a:r>
              <a:rPr lang="fr-FR" sz="2000" dirty="0">
                <a:latin typeface="Arial" pitchFamily="34" charset="0"/>
                <a:cs typeface="Arial" pitchFamily="34" charset="0"/>
              </a:rPr>
              <a:t>Sciences de l’ingénieur</a:t>
            </a:r>
          </a:p>
          <a:p>
            <a:pPr marL="342900" indent="-342900" algn="l">
              <a:buFontTx/>
              <a:buChar char="-"/>
            </a:pPr>
            <a:r>
              <a:rPr lang="fr-FR" sz="2000" dirty="0">
                <a:latin typeface="Arial" pitchFamily="34" charset="0"/>
                <a:cs typeface="Arial" pitchFamily="34" charset="0"/>
              </a:rPr>
              <a:t>Sciences économiques et sociales</a:t>
            </a:r>
          </a:p>
          <a:p>
            <a:pPr marL="342900" indent="-342900" algn="l">
              <a:buFontTx/>
              <a:buChar char="-"/>
            </a:pPr>
            <a:r>
              <a:rPr lang="fr-FR" sz="2000" dirty="0">
                <a:latin typeface="Arial" pitchFamily="34" charset="0"/>
                <a:cs typeface="Arial" pitchFamily="34" charset="0"/>
              </a:rPr>
              <a:t>Biologie-écologie(en lycée agricole)</a:t>
            </a:r>
          </a:p>
          <a:p>
            <a:pPr marL="342900" indent="-342900" algn="l">
              <a:buFontTx/>
              <a:buChar char="-"/>
            </a:pPr>
            <a:endParaRPr lang="fr-FR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490807" y="1877894"/>
            <a:ext cx="3889999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dirty="0"/>
              <a:t>En 1</a:t>
            </a:r>
            <a:r>
              <a:rPr lang="fr-FR" baseline="30000" dirty="0"/>
              <a:t>ère</a:t>
            </a:r>
            <a:r>
              <a:rPr lang="fr-FR" dirty="0"/>
              <a:t> choix d’une série de bac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4490807" y="2356181"/>
            <a:ext cx="1296000" cy="1224000"/>
          </a:xfrm>
          <a:prstGeom prst="round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8" tIns="45718" rIns="45718" bIns="45718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dirty="0">
                <a:solidFill>
                  <a:srgbClr val="000000"/>
                </a:solidFill>
              </a:rPr>
              <a:t>BAC STI2D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Technologies</a:t>
            </a:r>
            <a:r>
              <a:rPr kumimoji="0" lang="fr-FR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industrielles</a:t>
            </a:r>
            <a:endParaRPr kumimoji="0" lang="fr-FR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5953891" y="2356181"/>
            <a:ext cx="1296000" cy="1224000"/>
          </a:xfrm>
          <a:prstGeom prst="round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8" tIns="45718" rIns="45718" bIns="45718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dirty="0">
                <a:solidFill>
                  <a:srgbClr val="000000"/>
                </a:solidFill>
              </a:rPr>
              <a:t>BAC STL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fr-FR" sz="1400" dirty="0">
              <a:solidFill>
                <a:srgbClr val="000000"/>
              </a:solidFill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rgbClr val="000000"/>
                </a:solidFill>
              </a:rPr>
              <a:t>Laboratoire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7433745" y="2378056"/>
            <a:ext cx="1296000" cy="1224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8" tIns="45718" rIns="45718" bIns="45718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dirty="0">
                <a:solidFill>
                  <a:srgbClr val="000000"/>
                </a:solidFill>
              </a:rPr>
              <a:t>BAC ST2S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Santé Social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5953891" y="3683375"/>
            <a:ext cx="1296000" cy="1224000"/>
          </a:xfrm>
          <a:prstGeom prst="roundRect">
            <a:avLst/>
          </a:prstGeom>
          <a:solidFill>
            <a:srgbClr val="00B0F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8" tIns="45718" rIns="45718" bIns="45718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dirty="0">
                <a:solidFill>
                  <a:srgbClr val="000000"/>
                </a:solidFill>
              </a:rPr>
              <a:t>BAC STMG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Management gestion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7448728" y="3683375"/>
            <a:ext cx="1296000" cy="1224000"/>
          </a:xfrm>
          <a:prstGeom prst="round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8" tIns="45718" rIns="45718" bIns="45718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dirty="0">
                <a:solidFill>
                  <a:srgbClr val="000000"/>
                </a:solidFill>
              </a:rPr>
              <a:t>BAC STAV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fr-FR" dirty="0">
              <a:solidFill>
                <a:srgbClr val="000000"/>
              </a:solidFill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agronomie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4490807" y="5086887"/>
            <a:ext cx="1296000" cy="1224000"/>
          </a:xfrm>
          <a:prstGeom prst="roundRect">
            <a:avLst/>
          </a:prstGeom>
          <a:solidFill>
            <a:srgbClr val="C0C0C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8" tIns="45718" rIns="45718" bIns="45718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dirty="0">
                <a:solidFill>
                  <a:srgbClr val="000000"/>
                </a:solidFill>
              </a:rPr>
              <a:t>BAC STD2A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Arts appliqués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5960699" y="5079964"/>
            <a:ext cx="1296000" cy="1224000"/>
          </a:xfrm>
          <a:prstGeom prst="roundRect">
            <a:avLst/>
          </a:prstGeom>
          <a:solidFill>
            <a:srgbClr val="CCFF33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8" tIns="45718" rIns="45718" bIns="45718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dirty="0">
                <a:solidFill>
                  <a:srgbClr val="000000"/>
                </a:solidFill>
              </a:rPr>
              <a:t>BAC S2TMD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1400" dirty="0">
                <a:solidFill>
                  <a:srgbClr val="000000"/>
                </a:solidFill>
              </a:rPr>
              <a:t>Musique, danse</a:t>
            </a:r>
          </a:p>
        </p:txBody>
      </p:sp>
      <p:sp>
        <p:nvSpPr>
          <p:cNvPr id="17" name="Rectangle à coins arrondis 16"/>
          <p:cNvSpPr/>
          <p:nvPr/>
        </p:nvSpPr>
        <p:spPr>
          <a:xfrm>
            <a:off x="7433745" y="5079964"/>
            <a:ext cx="1296000" cy="1224000"/>
          </a:xfrm>
          <a:prstGeom prst="roundRect">
            <a:avLst/>
          </a:prstGeom>
          <a:solidFill>
            <a:srgbClr val="99CCFF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8" tIns="45718" rIns="45718" bIns="45718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dirty="0">
                <a:solidFill>
                  <a:srgbClr val="000000"/>
                </a:solidFill>
              </a:rPr>
              <a:t>BAC STHR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Hotellerie</a:t>
            </a:r>
            <a:r>
              <a:rPr kumimoji="0" lang="fr-FR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restauration</a:t>
            </a:r>
          </a:p>
        </p:txBody>
      </p:sp>
    </p:spTree>
    <p:extLst>
      <p:ext uri="{BB962C8B-B14F-4D97-AF65-F5344CB8AC3E}">
        <p14:creationId xmlns:p14="http://schemas.microsoft.com/office/powerpoint/2010/main" val="54389939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Rectangle 1"/>
          <p:cNvSpPr txBox="1"/>
          <p:nvPr/>
        </p:nvSpPr>
        <p:spPr>
          <a:xfrm>
            <a:off x="4677343" y="237140"/>
            <a:ext cx="3267941" cy="870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6798" tIns="46798" rIns="46798" bIns="46798">
            <a:spAutoFit/>
          </a:bodyPr>
          <a:lstStyle>
            <a:lvl1pPr algn="ctr" defTabSz="449262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600" b="1" u="sng">
                <a:solidFill>
                  <a:srgbClr val="33006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Après un Bac technologique</a:t>
            </a:r>
          </a:p>
        </p:txBody>
      </p:sp>
      <p:sp>
        <p:nvSpPr>
          <p:cNvPr id="789" name="Rectangle 2"/>
          <p:cNvSpPr txBox="1"/>
          <p:nvPr/>
        </p:nvSpPr>
        <p:spPr>
          <a:xfrm>
            <a:off x="4481431" y="1569254"/>
            <a:ext cx="3659763" cy="43213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6798" tIns="46798" rIns="46798" bIns="46798">
            <a:spAutoFit/>
          </a:bodyPr>
          <a:lstStyle/>
          <a:p>
            <a:pPr lvl="1" indent="457200" algn="ctr" defTabSz="449262">
              <a:spcBef>
                <a:spcPts val="1100"/>
              </a:spcBef>
              <a:tabLst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386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32700" algn="l"/>
                <a:tab pos="8089900" algn="l"/>
                <a:tab pos="8534400" algn="l"/>
                <a:tab pos="8991600" algn="l"/>
                <a:tab pos="9436100" algn="l"/>
              </a:tabLst>
              <a:defRPr b="1">
                <a:solidFill>
                  <a:srgbClr val="CCCC0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Priorité</a:t>
            </a:r>
            <a:r>
              <a:rPr dirty="0"/>
              <a:t> aux </a:t>
            </a:r>
            <a:r>
              <a:rPr dirty="0" err="1"/>
              <a:t>études</a:t>
            </a:r>
            <a:r>
              <a:rPr dirty="0"/>
              <a:t> </a:t>
            </a:r>
            <a:r>
              <a:rPr dirty="0" err="1"/>
              <a:t>courtes</a:t>
            </a:r>
            <a:r>
              <a:rPr dirty="0"/>
              <a:t> (2 à 3 </a:t>
            </a:r>
            <a:r>
              <a:rPr dirty="0" err="1"/>
              <a:t>ans</a:t>
            </a:r>
            <a:r>
              <a:rPr dirty="0"/>
              <a:t>).</a:t>
            </a:r>
            <a:r>
              <a:rPr b="0" dirty="0">
                <a:solidFill>
                  <a:srgbClr val="000000"/>
                </a:solidFill>
              </a:rPr>
              <a:t> </a:t>
            </a:r>
          </a:p>
          <a:p>
            <a:pPr lvl="1" indent="457200" defTabSz="449262">
              <a:spcBef>
                <a:spcPts val="1100"/>
              </a:spcBef>
              <a:tabLst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386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32700" algn="l"/>
                <a:tab pos="8089900" algn="l"/>
                <a:tab pos="8534400" algn="l"/>
                <a:tab pos="8991600" algn="l"/>
                <a:tab pos="9436100" algn="l"/>
              </a:tabLst>
              <a:defRPr>
                <a:solidFill>
                  <a:srgbClr val="80808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BUT</a:t>
            </a:r>
            <a:r>
              <a:rPr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  <a:latin typeface="Wingdings"/>
                <a:ea typeface="Wingdings"/>
                <a:cs typeface="Wingdings"/>
                <a:sym typeface="Wingdings"/>
              </a:rPr>
              <a:t></a:t>
            </a:r>
            <a:r>
              <a:rPr sz="1600" dirty="0">
                <a:solidFill>
                  <a:srgbClr val="000000"/>
                </a:solidFill>
              </a:rPr>
              <a:t> Bachelor </a:t>
            </a:r>
            <a:r>
              <a:rPr sz="1600" dirty="0" err="1">
                <a:solidFill>
                  <a:srgbClr val="000000"/>
                </a:solidFill>
              </a:rPr>
              <a:t>Universitaire</a:t>
            </a:r>
            <a:r>
              <a:rPr sz="1600" dirty="0">
                <a:solidFill>
                  <a:srgbClr val="000000"/>
                </a:solidFill>
              </a:rPr>
              <a:t> </a:t>
            </a:r>
            <a:r>
              <a:rPr sz="1600" dirty="0" err="1">
                <a:solidFill>
                  <a:srgbClr val="000000"/>
                </a:solidFill>
              </a:rPr>
              <a:t>Technologique</a:t>
            </a:r>
            <a:r>
              <a:rPr sz="1600" dirty="0">
                <a:solidFill>
                  <a:srgbClr val="000000"/>
                </a:solidFill>
              </a:rPr>
              <a:t> (3 </a:t>
            </a:r>
            <a:r>
              <a:rPr sz="1600" dirty="0" err="1">
                <a:solidFill>
                  <a:srgbClr val="000000"/>
                </a:solidFill>
              </a:rPr>
              <a:t>ans</a:t>
            </a:r>
            <a:r>
              <a:rPr sz="1600" dirty="0">
                <a:solidFill>
                  <a:srgbClr val="000000"/>
                </a:solidFill>
              </a:rPr>
              <a:t>)</a:t>
            </a:r>
            <a:r>
              <a:rPr lang="fr-FR" sz="1600" dirty="0">
                <a:solidFill>
                  <a:srgbClr val="000000"/>
                </a:solidFill>
              </a:rPr>
              <a:t> en IUT</a:t>
            </a:r>
            <a:endParaRPr sz="1600" dirty="0"/>
          </a:p>
          <a:p>
            <a:pPr lvl="1" indent="457200" defTabSz="449262">
              <a:spcBef>
                <a:spcPts val="1100"/>
              </a:spcBef>
              <a:tabLst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386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32700" algn="l"/>
                <a:tab pos="8089900" algn="l"/>
                <a:tab pos="8534400" algn="l"/>
                <a:tab pos="8991600" algn="l"/>
                <a:tab pos="9436100" algn="l"/>
              </a:tabLst>
              <a:defRPr>
                <a:solidFill>
                  <a:srgbClr val="80808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BTS </a:t>
            </a:r>
            <a:r>
              <a:rPr dirty="0">
                <a:latin typeface="Wingdings"/>
                <a:ea typeface="Wingdings"/>
                <a:cs typeface="Wingdings"/>
                <a:sym typeface="Wingdings"/>
              </a:rPr>
              <a:t></a:t>
            </a:r>
            <a:r>
              <a:rPr dirty="0">
                <a:solidFill>
                  <a:srgbClr val="000000"/>
                </a:solidFill>
              </a:rPr>
              <a:t> </a:t>
            </a:r>
            <a:r>
              <a:rPr sz="1600" dirty="0">
                <a:solidFill>
                  <a:srgbClr val="000000"/>
                </a:solidFill>
              </a:rPr>
              <a:t>Brevet de </a:t>
            </a:r>
            <a:r>
              <a:rPr sz="1600" dirty="0" err="1">
                <a:solidFill>
                  <a:srgbClr val="000000"/>
                </a:solidFill>
              </a:rPr>
              <a:t>Technicien</a:t>
            </a:r>
            <a:r>
              <a:rPr sz="1600" dirty="0">
                <a:solidFill>
                  <a:srgbClr val="000000"/>
                </a:solidFill>
              </a:rPr>
              <a:t> </a:t>
            </a:r>
            <a:r>
              <a:rPr sz="1600" dirty="0" err="1">
                <a:solidFill>
                  <a:srgbClr val="000000"/>
                </a:solidFill>
              </a:rPr>
              <a:t>Supérieur</a:t>
            </a:r>
            <a:r>
              <a:rPr sz="1600" dirty="0">
                <a:solidFill>
                  <a:srgbClr val="000000"/>
                </a:solidFill>
              </a:rPr>
              <a:t> (2 </a:t>
            </a:r>
            <a:r>
              <a:rPr sz="1600" dirty="0" err="1">
                <a:solidFill>
                  <a:srgbClr val="000000"/>
                </a:solidFill>
              </a:rPr>
              <a:t>ans</a:t>
            </a:r>
            <a:r>
              <a:rPr sz="1600" dirty="0">
                <a:solidFill>
                  <a:srgbClr val="000000"/>
                </a:solidFill>
              </a:rPr>
              <a:t>)</a:t>
            </a:r>
            <a:r>
              <a:rPr lang="fr-FR" sz="1600" dirty="0">
                <a:solidFill>
                  <a:srgbClr val="000000"/>
                </a:solidFill>
              </a:rPr>
              <a:t> en lycée</a:t>
            </a:r>
            <a:endParaRPr sz="1600" dirty="0"/>
          </a:p>
          <a:p>
            <a:pPr lvl="1" indent="457200" defTabSz="449262">
              <a:spcBef>
                <a:spcPts val="1100"/>
              </a:spcBef>
              <a:tabLst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386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32700" algn="l"/>
                <a:tab pos="8089900" algn="l"/>
                <a:tab pos="8534400" algn="l"/>
                <a:tab pos="8991600" algn="l"/>
                <a:tab pos="9436100" algn="l"/>
              </a:tabLst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	</a:t>
            </a:r>
            <a:r>
              <a:rPr sz="1600" dirty="0" err="1"/>
              <a:t>Possibilité</a:t>
            </a:r>
            <a:r>
              <a:rPr sz="1600" dirty="0"/>
              <a:t> de </a:t>
            </a:r>
            <a:r>
              <a:rPr sz="1600" dirty="0" err="1">
                <a:solidFill>
                  <a:srgbClr val="80808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</a:rPr>
              <a:t>poursuite</a:t>
            </a:r>
            <a:r>
              <a:rPr sz="1600" dirty="0"/>
              <a:t> </a:t>
            </a:r>
            <a:r>
              <a:rPr sz="1600" dirty="0" err="1"/>
              <a:t>d’études</a:t>
            </a:r>
            <a:r>
              <a:rPr sz="1600" dirty="0"/>
              <a:t> en </a:t>
            </a:r>
            <a:r>
              <a:rPr sz="1600" dirty="0" err="1">
                <a:solidFill>
                  <a:srgbClr val="80808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</a:rPr>
              <a:t>Licence</a:t>
            </a:r>
            <a:r>
              <a:rPr sz="1600" dirty="0">
                <a:solidFill>
                  <a:srgbClr val="80808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</a:rPr>
              <a:t> </a:t>
            </a:r>
            <a:r>
              <a:rPr sz="1600" dirty="0" err="1">
                <a:solidFill>
                  <a:srgbClr val="80808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</a:rPr>
              <a:t>Professionnelle</a:t>
            </a:r>
            <a:r>
              <a:rPr sz="1600" dirty="0"/>
              <a:t> </a:t>
            </a:r>
            <a:r>
              <a:rPr sz="1600" dirty="0" err="1"/>
              <a:t>ou</a:t>
            </a:r>
            <a:r>
              <a:rPr sz="1600" dirty="0"/>
              <a:t> </a:t>
            </a:r>
            <a:r>
              <a:rPr sz="1600" dirty="0" err="1"/>
              <a:t>dans</a:t>
            </a:r>
            <a:r>
              <a:rPr sz="1600" dirty="0"/>
              <a:t> les </a:t>
            </a:r>
            <a:r>
              <a:rPr sz="1600" dirty="0" err="1">
                <a:solidFill>
                  <a:srgbClr val="80808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</a:rPr>
              <a:t>grandes</a:t>
            </a:r>
            <a:r>
              <a:rPr sz="1600" dirty="0">
                <a:solidFill>
                  <a:srgbClr val="80808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</a:rPr>
              <a:t> </a:t>
            </a:r>
            <a:r>
              <a:rPr sz="1600" dirty="0" err="1">
                <a:solidFill>
                  <a:srgbClr val="80808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</a:rPr>
              <a:t>écoles</a:t>
            </a:r>
            <a:r>
              <a:rPr sz="1600" dirty="0"/>
              <a:t> </a:t>
            </a:r>
            <a:r>
              <a:rPr sz="1600" dirty="0" err="1"/>
              <a:t>d’ingénieur</a:t>
            </a:r>
            <a:r>
              <a:rPr sz="1600" dirty="0"/>
              <a:t> </a:t>
            </a:r>
            <a:r>
              <a:rPr sz="1600" dirty="0" err="1"/>
              <a:t>ou</a:t>
            </a:r>
            <a:r>
              <a:rPr sz="1600" dirty="0"/>
              <a:t> de commerce, </a:t>
            </a:r>
            <a:r>
              <a:rPr sz="1600" dirty="0" err="1"/>
              <a:t>si</a:t>
            </a:r>
            <a:r>
              <a:rPr sz="1600" dirty="0"/>
              <a:t> bon </a:t>
            </a:r>
            <a:r>
              <a:rPr sz="1600" dirty="0" err="1"/>
              <a:t>niveau</a:t>
            </a:r>
            <a:r>
              <a:rPr sz="1600" dirty="0"/>
              <a:t>.</a:t>
            </a:r>
            <a:r>
              <a:rPr dirty="0"/>
              <a:t> </a:t>
            </a:r>
          </a:p>
          <a:p>
            <a:pPr lvl="1" indent="457200" defTabSz="449262">
              <a:spcBef>
                <a:spcPts val="1100"/>
              </a:spcBef>
              <a:tabLst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386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32700" algn="l"/>
                <a:tab pos="8089900" algn="l"/>
                <a:tab pos="8534400" algn="l"/>
                <a:tab pos="8991600" algn="l"/>
                <a:tab pos="9436100" algn="l"/>
              </a:tabLst>
              <a:defRPr>
                <a:solidFill>
                  <a:srgbClr val="FF6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 </a:t>
            </a:r>
            <a:r>
              <a:rPr dirty="0">
                <a:solidFill>
                  <a:srgbClr val="80808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</a:rPr>
              <a:t>CPGE</a:t>
            </a:r>
            <a:r>
              <a:rPr dirty="0">
                <a:solidFill>
                  <a:srgbClr val="000000"/>
                </a:solidFill>
              </a:rPr>
              <a:t> </a:t>
            </a:r>
            <a:r>
              <a:rPr sz="1600" b="1" dirty="0">
                <a:solidFill>
                  <a:srgbClr val="000000"/>
                </a:solidFill>
              </a:rPr>
              <a:t>(</a:t>
            </a:r>
            <a:r>
              <a:rPr sz="1600" dirty="0">
                <a:solidFill>
                  <a:srgbClr val="000000"/>
                </a:solidFill>
              </a:rPr>
              <a:t>Classes </a:t>
            </a:r>
            <a:r>
              <a:rPr sz="1600" dirty="0" err="1">
                <a:solidFill>
                  <a:srgbClr val="000000"/>
                </a:solidFill>
              </a:rPr>
              <a:t>Préparatoires</a:t>
            </a:r>
            <a:r>
              <a:rPr sz="1600" dirty="0">
                <a:solidFill>
                  <a:srgbClr val="000000"/>
                </a:solidFill>
              </a:rPr>
              <a:t> aux </a:t>
            </a:r>
            <a:r>
              <a:rPr sz="1600" dirty="0" err="1">
                <a:solidFill>
                  <a:srgbClr val="000000"/>
                </a:solidFill>
              </a:rPr>
              <a:t>Grandes</a:t>
            </a:r>
            <a:r>
              <a:rPr sz="1600" dirty="0">
                <a:solidFill>
                  <a:srgbClr val="000000"/>
                </a:solidFill>
              </a:rPr>
              <a:t> </a:t>
            </a:r>
            <a:r>
              <a:rPr sz="1600" dirty="0" err="1">
                <a:solidFill>
                  <a:srgbClr val="000000"/>
                </a:solidFill>
              </a:rPr>
              <a:t>Ecoles</a:t>
            </a:r>
            <a:r>
              <a:rPr sz="1600" dirty="0">
                <a:solidFill>
                  <a:srgbClr val="000000"/>
                </a:solidFill>
              </a:rPr>
              <a:t> ) </a:t>
            </a:r>
            <a:r>
              <a:rPr sz="1600" dirty="0" err="1">
                <a:solidFill>
                  <a:srgbClr val="000000"/>
                </a:solidFill>
              </a:rPr>
              <a:t>selon</a:t>
            </a:r>
            <a:r>
              <a:rPr sz="1600" dirty="0">
                <a:solidFill>
                  <a:srgbClr val="000000"/>
                </a:solidFill>
              </a:rPr>
              <a:t> les </a:t>
            </a:r>
            <a:r>
              <a:rPr sz="1600" dirty="0" err="1">
                <a:solidFill>
                  <a:srgbClr val="000000"/>
                </a:solidFill>
              </a:rPr>
              <a:t>Bac</a:t>
            </a:r>
            <a:r>
              <a:rPr sz="1600" dirty="0">
                <a:solidFill>
                  <a:srgbClr val="000000"/>
                </a:solidFill>
              </a:rPr>
              <a:t> </a:t>
            </a:r>
            <a:r>
              <a:rPr sz="1600" dirty="0" err="1">
                <a:solidFill>
                  <a:srgbClr val="000000"/>
                </a:solidFill>
              </a:rPr>
              <a:t>technologiques</a:t>
            </a:r>
            <a:r>
              <a:rPr sz="1600" dirty="0">
                <a:solidFill>
                  <a:srgbClr val="000000"/>
                </a:solidFill>
              </a:rPr>
              <a:t>. En</a:t>
            </a:r>
            <a:r>
              <a:rPr sz="1600" b="1" dirty="0">
                <a:solidFill>
                  <a:srgbClr val="000000"/>
                </a:solidFill>
              </a:rPr>
              <a:t> </a:t>
            </a:r>
            <a:r>
              <a:rPr sz="1600" dirty="0">
                <a:solidFill>
                  <a:srgbClr val="000000"/>
                </a:solidFill>
              </a:rPr>
              <a:t>2 </a:t>
            </a:r>
            <a:r>
              <a:rPr sz="1600" dirty="0" err="1">
                <a:solidFill>
                  <a:srgbClr val="000000"/>
                </a:solidFill>
              </a:rPr>
              <a:t>ans</a:t>
            </a:r>
            <a:r>
              <a:rPr sz="1600" dirty="0">
                <a:solidFill>
                  <a:srgbClr val="000000"/>
                </a:solidFill>
              </a:rPr>
              <a:t>, </a:t>
            </a:r>
            <a:r>
              <a:rPr sz="1600" dirty="0" err="1">
                <a:solidFill>
                  <a:srgbClr val="000000"/>
                </a:solidFill>
              </a:rPr>
              <a:t>puis</a:t>
            </a:r>
            <a:r>
              <a:rPr sz="1600" dirty="0">
                <a:solidFill>
                  <a:srgbClr val="000000"/>
                </a:solidFill>
              </a:rPr>
              <a:t> </a:t>
            </a:r>
            <a:r>
              <a:rPr sz="1600" dirty="0" err="1">
                <a:solidFill>
                  <a:srgbClr val="000000"/>
                </a:solidFill>
              </a:rPr>
              <a:t>école</a:t>
            </a:r>
            <a:r>
              <a:rPr sz="1600" dirty="0">
                <a:solidFill>
                  <a:srgbClr val="000000"/>
                </a:solidFill>
              </a:rPr>
              <a:t> </a:t>
            </a:r>
            <a:r>
              <a:rPr sz="1600" dirty="0" err="1">
                <a:solidFill>
                  <a:srgbClr val="000000"/>
                </a:solidFill>
              </a:rPr>
              <a:t>d’ingénieur</a:t>
            </a:r>
            <a:r>
              <a:rPr sz="1600" dirty="0">
                <a:solidFill>
                  <a:srgbClr val="000000"/>
                </a:solidFill>
              </a:rPr>
              <a:t> </a:t>
            </a:r>
            <a:r>
              <a:rPr sz="1600" dirty="0" err="1">
                <a:solidFill>
                  <a:srgbClr val="000000"/>
                </a:solidFill>
              </a:rPr>
              <a:t>ou</a:t>
            </a:r>
            <a:r>
              <a:rPr sz="1600" dirty="0">
                <a:solidFill>
                  <a:srgbClr val="000000"/>
                </a:solidFill>
              </a:rPr>
              <a:t> de commerce</a:t>
            </a:r>
          </a:p>
        </p:txBody>
      </p:sp>
      <p:sp>
        <p:nvSpPr>
          <p:cNvPr id="790" name="AutoShape 3"/>
          <p:cNvSpPr/>
          <p:nvPr/>
        </p:nvSpPr>
        <p:spPr>
          <a:xfrm>
            <a:off x="4381811" y="1291458"/>
            <a:ext cx="3796523" cy="5233504"/>
          </a:xfrm>
          <a:prstGeom prst="roundRect">
            <a:avLst>
              <a:gd name="adj" fmla="val 21369"/>
            </a:avLst>
          </a:prstGeom>
          <a:ln w="50760" cap="sq">
            <a:solidFill>
              <a:srgbClr val="CCCC00"/>
            </a:solidFill>
            <a:miter/>
          </a:ln>
        </p:spPr>
        <p:txBody>
          <a:bodyPr lIns="45718" tIns="45718" rIns="45718" bIns="45718" anchor="ctr"/>
          <a:lstStyle/>
          <a:p>
            <a:pPr defTabSz="4492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791" name="Rectangle 3"/>
          <p:cNvSpPr txBox="1"/>
          <p:nvPr/>
        </p:nvSpPr>
        <p:spPr>
          <a:xfrm>
            <a:off x="115947" y="257358"/>
            <a:ext cx="4365484" cy="540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6798" tIns="46798" rIns="46798" bIns="46798">
            <a:spAutoFit/>
          </a:bodyPr>
          <a:lstStyle>
            <a:lvl1pPr algn="ctr" defTabSz="449262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900" b="1" u="sng">
                <a:solidFill>
                  <a:srgbClr val="33006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Après un </a:t>
            </a:r>
            <a:r>
              <a:rPr dirty="0" err="1"/>
              <a:t>Bac</a:t>
            </a:r>
            <a:r>
              <a:rPr dirty="0"/>
              <a:t> </a:t>
            </a:r>
            <a:r>
              <a:rPr dirty="0" err="1"/>
              <a:t>général</a:t>
            </a:r>
            <a:endParaRPr dirty="0"/>
          </a:p>
        </p:txBody>
      </p:sp>
      <p:sp>
        <p:nvSpPr>
          <p:cNvPr id="792" name="AutoShape 2"/>
          <p:cNvSpPr/>
          <p:nvPr/>
        </p:nvSpPr>
        <p:spPr>
          <a:xfrm>
            <a:off x="210065" y="944063"/>
            <a:ext cx="3753303" cy="5580899"/>
          </a:xfrm>
          <a:prstGeom prst="roundRect">
            <a:avLst>
              <a:gd name="adj" fmla="val 17947"/>
            </a:avLst>
          </a:prstGeom>
          <a:ln w="50760" cap="sq">
            <a:solidFill>
              <a:srgbClr val="CCCC00"/>
            </a:solidFill>
            <a:miter/>
          </a:ln>
        </p:spPr>
        <p:txBody>
          <a:bodyPr lIns="45718" tIns="45718" rIns="45718" bIns="45718" anchor="ctr"/>
          <a:lstStyle/>
          <a:p>
            <a:pPr defTabSz="4492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793" name="Rectangle 1"/>
          <p:cNvSpPr txBox="1"/>
          <p:nvPr/>
        </p:nvSpPr>
        <p:spPr>
          <a:xfrm>
            <a:off x="550535" y="1264454"/>
            <a:ext cx="3344847" cy="49984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6798" tIns="46798" rIns="46798" bIns="46798">
            <a:spAutoFit/>
          </a:bodyPr>
          <a:lstStyle/>
          <a:p>
            <a:pPr defTabSz="449262">
              <a:spcBef>
                <a:spcPts val="1100"/>
              </a:spcBef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>
                <a:solidFill>
                  <a:srgbClr val="80808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rPr lang="fr-FR" dirty="0"/>
              <a:t>Licence</a:t>
            </a:r>
            <a:r>
              <a:rPr dirty="0">
                <a:solidFill>
                  <a:srgbClr val="CCCC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  <a:latin typeface="Wingdings"/>
                <a:ea typeface="Wingdings"/>
                <a:cs typeface="Wingdings"/>
                <a:sym typeface="Wingdings"/>
              </a:rPr>
              <a:t></a:t>
            </a:r>
            <a:r>
              <a:rPr dirty="0">
                <a:solidFill>
                  <a:srgbClr val="000000"/>
                </a:solidFill>
              </a:rPr>
              <a:t> </a:t>
            </a:r>
            <a:r>
              <a:rPr lang="fr-FR" sz="1600" dirty="0">
                <a:solidFill>
                  <a:srgbClr val="000000"/>
                </a:solidFill>
              </a:rPr>
              <a:t>en </a:t>
            </a:r>
            <a:r>
              <a:rPr sz="1600" i="1" dirty="0">
                <a:solidFill>
                  <a:srgbClr val="000000"/>
                </a:solidFill>
              </a:rPr>
              <a:t>3 </a:t>
            </a:r>
            <a:r>
              <a:rPr lang="fr-FR" sz="1600" i="1" dirty="0">
                <a:solidFill>
                  <a:srgbClr val="000000"/>
                </a:solidFill>
              </a:rPr>
              <a:t>ans à l’Université </a:t>
            </a:r>
          </a:p>
          <a:p>
            <a:pPr defTabSz="449262">
              <a:spcBef>
                <a:spcPts val="1100"/>
              </a:spcBef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>
                <a:solidFill>
                  <a:srgbClr val="80808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Les C.P.G.E</a:t>
            </a:r>
            <a:r>
              <a:rPr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  <a:latin typeface="Wingdings"/>
                <a:ea typeface="Wingdings"/>
                <a:cs typeface="Wingdings"/>
                <a:sym typeface="Wingdings"/>
              </a:rPr>
              <a:t></a:t>
            </a:r>
            <a:r>
              <a:rPr dirty="0">
                <a:solidFill>
                  <a:srgbClr val="000000"/>
                </a:solidFill>
              </a:rPr>
              <a:t> </a:t>
            </a:r>
            <a:r>
              <a:rPr sz="1600" dirty="0">
                <a:solidFill>
                  <a:srgbClr val="000000"/>
                </a:solidFill>
              </a:rPr>
              <a:t>Classes </a:t>
            </a:r>
            <a:r>
              <a:rPr sz="1600" dirty="0" err="1">
                <a:solidFill>
                  <a:srgbClr val="000000"/>
                </a:solidFill>
              </a:rPr>
              <a:t>Préparatoires</a:t>
            </a:r>
            <a:r>
              <a:rPr sz="1600" dirty="0">
                <a:solidFill>
                  <a:srgbClr val="000000"/>
                </a:solidFill>
              </a:rPr>
              <a:t> aux </a:t>
            </a:r>
            <a:r>
              <a:rPr sz="1600" dirty="0" err="1">
                <a:solidFill>
                  <a:srgbClr val="000000"/>
                </a:solidFill>
              </a:rPr>
              <a:t>Grandes</a:t>
            </a:r>
            <a:r>
              <a:rPr sz="1600" dirty="0">
                <a:solidFill>
                  <a:srgbClr val="000000"/>
                </a:solidFill>
              </a:rPr>
              <a:t> </a:t>
            </a:r>
            <a:r>
              <a:rPr sz="1600" dirty="0" err="1">
                <a:solidFill>
                  <a:srgbClr val="000000"/>
                </a:solidFill>
              </a:rPr>
              <a:t>Écoles</a:t>
            </a:r>
            <a:r>
              <a:rPr sz="1600" dirty="0">
                <a:solidFill>
                  <a:srgbClr val="000000"/>
                </a:solidFill>
              </a:rPr>
              <a:t> (</a:t>
            </a:r>
            <a:r>
              <a:rPr sz="1600" i="1" dirty="0">
                <a:solidFill>
                  <a:srgbClr val="00000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</a:rPr>
              <a:t>2 </a:t>
            </a:r>
            <a:r>
              <a:rPr sz="1600" i="1" dirty="0" err="1">
                <a:solidFill>
                  <a:srgbClr val="00000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</a:rPr>
              <a:t>ans</a:t>
            </a:r>
            <a:r>
              <a:rPr sz="1600" i="1" dirty="0">
                <a:solidFill>
                  <a:srgbClr val="00000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</a:rPr>
              <a:t>)</a:t>
            </a:r>
            <a:r>
              <a:rPr sz="1600" dirty="0">
                <a:solidFill>
                  <a:srgbClr val="000000"/>
                </a:solidFill>
              </a:rPr>
              <a:t> </a:t>
            </a:r>
            <a:r>
              <a:rPr sz="1600" dirty="0" err="1">
                <a:solidFill>
                  <a:srgbClr val="000000"/>
                </a:solidFill>
              </a:rPr>
              <a:t>Littéraires</a:t>
            </a:r>
            <a:r>
              <a:rPr sz="1600" dirty="0">
                <a:solidFill>
                  <a:srgbClr val="000000"/>
                </a:solidFill>
              </a:rPr>
              <a:t>, </a:t>
            </a:r>
            <a:r>
              <a:rPr sz="1600" dirty="0" err="1">
                <a:solidFill>
                  <a:srgbClr val="000000"/>
                </a:solidFill>
              </a:rPr>
              <a:t>scientifiques</a:t>
            </a:r>
            <a:r>
              <a:rPr sz="1600" dirty="0">
                <a:solidFill>
                  <a:srgbClr val="000000"/>
                </a:solidFill>
              </a:rPr>
              <a:t>, </a:t>
            </a:r>
            <a:r>
              <a:rPr sz="1600" dirty="0" err="1">
                <a:solidFill>
                  <a:srgbClr val="000000"/>
                </a:solidFill>
              </a:rPr>
              <a:t>économiques</a:t>
            </a:r>
            <a:r>
              <a:rPr sz="1600" dirty="0">
                <a:solidFill>
                  <a:srgbClr val="000000"/>
                </a:solidFill>
              </a:rPr>
              <a:t> </a:t>
            </a:r>
            <a:r>
              <a:rPr lang="fr-FR" sz="1600" dirty="0">
                <a:solidFill>
                  <a:schemeClr val="tx1"/>
                </a:solidFill>
              </a:rPr>
              <a:t>en lycée </a:t>
            </a:r>
            <a:r>
              <a:rPr sz="1600" dirty="0">
                <a:solidFill>
                  <a:srgbClr val="000000"/>
                </a:solidFill>
              </a:rPr>
              <a:t>pour </a:t>
            </a:r>
            <a:r>
              <a:rPr sz="1600" dirty="0" err="1">
                <a:solidFill>
                  <a:srgbClr val="000000"/>
                </a:solidFill>
              </a:rPr>
              <a:t>préparer</a:t>
            </a:r>
            <a:r>
              <a:rPr sz="1600" dirty="0">
                <a:solidFill>
                  <a:srgbClr val="000000"/>
                </a:solidFill>
              </a:rPr>
              <a:t> aux </a:t>
            </a:r>
            <a:r>
              <a:rPr sz="1600" dirty="0" err="1">
                <a:solidFill>
                  <a:srgbClr val="000000"/>
                </a:solidFill>
              </a:rPr>
              <a:t>concours</a:t>
            </a:r>
            <a:r>
              <a:rPr sz="1600" dirty="0">
                <a:solidFill>
                  <a:srgbClr val="000000"/>
                </a:solidFill>
              </a:rPr>
              <a:t> </a:t>
            </a:r>
            <a:r>
              <a:rPr sz="1600" dirty="0" err="1">
                <a:solidFill>
                  <a:srgbClr val="000000"/>
                </a:solidFill>
              </a:rPr>
              <a:t>d’entrée</a:t>
            </a:r>
            <a:r>
              <a:rPr sz="1600" dirty="0">
                <a:solidFill>
                  <a:srgbClr val="000000"/>
                </a:solidFill>
              </a:rPr>
              <a:t> des </a:t>
            </a:r>
            <a:r>
              <a:rPr sz="1600" dirty="0" err="1">
                <a:solidFill>
                  <a:srgbClr val="000000"/>
                </a:solidFill>
              </a:rPr>
              <a:t>écoles</a:t>
            </a:r>
            <a:r>
              <a:rPr sz="1600" dirty="0">
                <a:solidFill>
                  <a:srgbClr val="000000"/>
                </a:solidFill>
              </a:rPr>
              <a:t> de commerce </a:t>
            </a:r>
            <a:r>
              <a:rPr sz="1600" dirty="0" err="1">
                <a:solidFill>
                  <a:srgbClr val="000000"/>
                </a:solidFill>
              </a:rPr>
              <a:t>ou</a:t>
            </a:r>
            <a:r>
              <a:rPr sz="1600" dirty="0">
                <a:solidFill>
                  <a:srgbClr val="000000"/>
                </a:solidFill>
              </a:rPr>
              <a:t> </a:t>
            </a:r>
            <a:r>
              <a:rPr sz="1600" dirty="0" err="1">
                <a:solidFill>
                  <a:srgbClr val="000000"/>
                </a:solidFill>
              </a:rPr>
              <a:t>d’ingénieurs</a:t>
            </a:r>
            <a:endParaRPr sz="1600" b="1" dirty="0"/>
          </a:p>
          <a:p>
            <a:pPr defTabSz="449262">
              <a:spcBef>
                <a:spcPts val="1100"/>
              </a:spcBef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Les </a:t>
            </a:r>
            <a:r>
              <a:rPr dirty="0" err="1"/>
              <a:t>écoles</a:t>
            </a:r>
            <a:r>
              <a:rPr dirty="0"/>
              <a:t> </a:t>
            </a:r>
            <a:r>
              <a:rPr dirty="0" err="1"/>
              <a:t>spécialisées</a:t>
            </a:r>
            <a:r>
              <a:rPr b="1" dirty="0">
                <a:solidFill>
                  <a:srgbClr val="CCCC00"/>
                </a:solidFill>
              </a:rPr>
              <a:t> </a:t>
            </a:r>
            <a:r>
              <a:rPr dirty="0">
                <a:solidFill>
                  <a:srgbClr val="000000"/>
                </a:solidFill>
                <a:latin typeface="Wingdings"/>
                <a:ea typeface="Wingdings"/>
                <a:cs typeface="Wingdings"/>
                <a:sym typeface="Wingdings"/>
              </a:rPr>
              <a:t></a:t>
            </a:r>
            <a:r>
              <a:rPr dirty="0">
                <a:solidFill>
                  <a:srgbClr val="000000"/>
                </a:solidFill>
              </a:rPr>
              <a:t> </a:t>
            </a:r>
            <a:r>
              <a:rPr sz="1600" dirty="0" err="1">
                <a:solidFill>
                  <a:srgbClr val="000000"/>
                </a:solidFill>
              </a:rPr>
              <a:t>Domaines</a:t>
            </a:r>
            <a:r>
              <a:rPr sz="1600" dirty="0">
                <a:solidFill>
                  <a:srgbClr val="000000"/>
                </a:solidFill>
              </a:rPr>
              <a:t> du </a:t>
            </a:r>
            <a:r>
              <a:rPr sz="1600" dirty="0" err="1">
                <a:solidFill>
                  <a:srgbClr val="000000"/>
                </a:solidFill>
              </a:rPr>
              <a:t>paramédical</a:t>
            </a:r>
            <a:r>
              <a:rPr sz="1600" dirty="0">
                <a:solidFill>
                  <a:srgbClr val="000000"/>
                </a:solidFill>
              </a:rPr>
              <a:t>, social, commerce, art….(</a:t>
            </a:r>
            <a:r>
              <a:rPr sz="1600" i="1" dirty="0">
                <a:solidFill>
                  <a:srgbClr val="00000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</a:rPr>
              <a:t>3 </a:t>
            </a:r>
            <a:r>
              <a:rPr sz="1600" i="1" dirty="0" err="1">
                <a:solidFill>
                  <a:srgbClr val="00000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</a:rPr>
              <a:t>ans</a:t>
            </a:r>
            <a:r>
              <a:rPr sz="1600" dirty="0">
                <a:solidFill>
                  <a:srgbClr val="000000"/>
                </a:solidFill>
              </a:rPr>
              <a:t> minimum)</a:t>
            </a:r>
            <a:endParaRPr b="1" dirty="0"/>
          </a:p>
          <a:p>
            <a:pPr defTabSz="449262">
              <a:spcBef>
                <a:spcPts val="1100"/>
              </a:spcBef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FR" dirty="0">
                <a:solidFill>
                  <a:srgbClr val="808080"/>
                </a:solidFill>
              </a:rPr>
              <a:t>BUT</a:t>
            </a:r>
            <a:r>
              <a:rPr b="1" dirty="0">
                <a:solidFill>
                  <a:srgbClr val="65B2FF"/>
                </a:solidFill>
              </a:rPr>
              <a:t> </a:t>
            </a:r>
            <a:r>
              <a:rPr dirty="0">
                <a:solidFill>
                  <a:srgbClr val="000000"/>
                </a:solidFill>
                <a:latin typeface="Wingdings"/>
                <a:ea typeface="Wingdings"/>
                <a:cs typeface="Wingdings"/>
                <a:sym typeface="Wingdings"/>
              </a:rPr>
              <a:t></a:t>
            </a:r>
            <a:r>
              <a:rPr b="1" dirty="0">
                <a:solidFill>
                  <a:srgbClr val="65B2FF"/>
                </a:solidFill>
              </a:rPr>
              <a:t> </a:t>
            </a:r>
            <a:r>
              <a:rPr lang="fr-FR" sz="1600" dirty="0" err="1">
                <a:solidFill>
                  <a:schemeClr val="tx1"/>
                </a:solidFill>
              </a:rPr>
              <a:t>Bachelor</a:t>
            </a:r>
            <a:r>
              <a:rPr lang="fr-FR" sz="1600" dirty="0">
                <a:solidFill>
                  <a:schemeClr val="tx1"/>
                </a:solidFill>
              </a:rPr>
              <a:t> </a:t>
            </a:r>
            <a:r>
              <a:rPr lang="fr-FR" sz="1600" dirty="0" err="1">
                <a:solidFill>
                  <a:schemeClr val="tx1"/>
                </a:solidFill>
              </a:rPr>
              <a:t>Univertsitaire</a:t>
            </a:r>
            <a:r>
              <a:rPr lang="fr-FR" sz="1600" dirty="0">
                <a:solidFill>
                  <a:schemeClr val="tx1"/>
                </a:solidFill>
              </a:rPr>
              <a:t>  Technologique (</a:t>
            </a:r>
            <a:r>
              <a:rPr sz="1600" i="1" dirty="0">
                <a:solidFill>
                  <a:srgbClr val="00000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</a:rPr>
              <a:t>3 </a:t>
            </a:r>
            <a:r>
              <a:rPr sz="1600" i="1" dirty="0" err="1">
                <a:solidFill>
                  <a:srgbClr val="00000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</a:rPr>
              <a:t>ans</a:t>
            </a:r>
            <a:r>
              <a:rPr lang="fr-FR" sz="1600" dirty="0">
                <a:solidFill>
                  <a:schemeClr val="tx1"/>
                </a:solidFill>
              </a:rPr>
              <a:t>) en IUT</a:t>
            </a:r>
            <a:r>
              <a:rPr sz="1600" dirty="0">
                <a:solidFill>
                  <a:schemeClr val="tx1"/>
                </a:solidFill>
              </a:rPr>
              <a:t> </a:t>
            </a:r>
            <a:r>
              <a:rPr sz="1600" dirty="0">
                <a:solidFill>
                  <a:srgbClr val="000000"/>
                </a:solidFill>
              </a:rPr>
              <a:t>avec des </a:t>
            </a:r>
            <a:r>
              <a:rPr sz="1600" dirty="0" err="1">
                <a:solidFill>
                  <a:srgbClr val="000000"/>
                </a:solidFill>
              </a:rPr>
              <a:t>possibilités</a:t>
            </a:r>
            <a:r>
              <a:rPr sz="1600" dirty="0">
                <a:solidFill>
                  <a:srgbClr val="000000"/>
                </a:solidFill>
              </a:rPr>
              <a:t> de </a:t>
            </a:r>
            <a:r>
              <a:rPr sz="1600" b="1" i="1" dirty="0" err="1">
                <a:solidFill>
                  <a:srgbClr val="000000"/>
                </a:solidFill>
                <a:effectLst>
                  <a:outerShdw blurRad="38100" dist="38100" dir="2700000" rotWithShape="0">
                    <a:srgbClr val="C0C0C0"/>
                  </a:outerShdw>
                </a:effectLst>
              </a:rPr>
              <a:t>poursuites</a:t>
            </a:r>
            <a:r>
              <a:rPr sz="1600" dirty="0">
                <a:solidFill>
                  <a:srgbClr val="000000"/>
                </a:solidFill>
              </a:rPr>
              <a:t> </a:t>
            </a:r>
            <a:r>
              <a:rPr sz="1600" dirty="0" err="1">
                <a:solidFill>
                  <a:srgbClr val="000000"/>
                </a:solidFill>
              </a:rPr>
              <a:t>d’études</a:t>
            </a:r>
            <a:r>
              <a:rPr sz="1600" dirty="0">
                <a:solidFill>
                  <a:srgbClr val="000000"/>
                </a:solidFill>
              </a:rPr>
              <a:t> sous </a:t>
            </a:r>
            <a:r>
              <a:rPr sz="1600" dirty="0" err="1">
                <a:solidFill>
                  <a:srgbClr val="000000"/>
                </a:solidFill>
              </a:rPr>
              <a:t>certaines</a:t>
            </a:r>
            <a:r>
              <a:rPr sz="1600" dirty="0">
                <a:solidFill>
                  <a:srgbClr val="000000"/>
                </a:solidFill>
              </a:rPr>
              <a:t> conditions</a:t>
            </a:r>
            <a:endParaRPr sz="1600" b="1" dirty="0"/>
          </a:p>
          <a:p>
            <a:pPr defTabSz="449262">
              <a:spcBef>
                <a:spcPts val="1100"/>
              </a:spcBef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B.T.S</a:t>
            </a:r>
            <a:r>
              <a:rPr b="1" dirty="0">
                <a:solidFill>
                  <a:srgbClr val="CCCC00"/>
                </a:solidFill>
              </a:rPr>
              <a:t> </a:t>
            </a:r>
            <a:r>
              <a:rPr dirty="0">
                <a:solidFill>
                  <a:srgbClr val="000000"/>
                </a:solidFill>
                <a:latin typeface="Wingdings"/>
                <a:ea typeface="Wingdings"/>
                <a:cs typeface="Wingdings"/>
                <a:sym typeface="Wingdings"/>
              </a:rPr>
              <a:t></a:t>
            </a:r>
            <a:r>
              <a:rPr dirty="0">
                <a:solidFill>
                  <a:srgbClr val="000000"/>
                </a:solidFill>
              </a:rPr>
              <a:t>  </a:t>
            </a:r>
            <a:r>
              <a:rPr sz="1600" dirty="0" err="1">
                <a:solidFill>
                  <a:srgbClr val="000000"/>
                </a:solidFill>
              </a:rPr>
              <a:t>Très</a:t>
            </a:r>
            <a:r>
              <a:rPr sz="1600" dirty="0">
                <a:solidFill>
                  <a:srgbClr val="000000"/>
                </a:solidFill>
              </a:rPr>
              <a:t> </a:t>
            </a:r>
            <a:r>
              <a:rPr sz="1600" dirty="0" err="1">
                <a:solidFill>
                  <a:srgbClr val="000000"/>
                </a:solidFill>
              </a:rPr>
              <a:t>peu</a:t>
            </a:r>
            <a:r>
              <a:rPr sz="1600" dirty="0">
                <a:solidFill>
                  <a:srgbClr val="000000"/>
                </a:solidFill>
              </a:rPr>
              <a:t> </a:t>
            </a:r>
            <a:r>
              <a:rPr sz="1600" dirty="0" err="1">
                <a:solidFill>
                  <a:srgbClr val="000000"/>
                </a:solidFill>
              </a:rPr>
              <a:t>ouverts</a:t>
            </a:r>
            <a:r>
              <a:rPr sz="1600" dirty="0">
                <a:solidFill>
                  <a:srgbClr val="000000"/>
                </a:solidFill>
              </a:rPr>
              <a:t> aux </a:t>
            </a:r>
            <a:r>
              <a:rPr sz="1600" dirty="0" err="1">
                <a:solidFill>
                  <a:srgbClr val="000000"/>
                </a:solidFill>
              </a:rPr>
              <a:t>bacs</a:t>
            </a:r>
            <a:r>
              <a:rPr sz="1600" dirty="0">
                <a:solidFill>
                  <a:srgbClr val="000000"/>
                </a:solidFill>
              </a:rPr>
              <a:t> </a:t>
            </a:r>
            <a:r>
              <a:rPr sz="1600" dirty="0" err="1">
                <a:solidFill>
                  <a:srgbClr val="000000"/>
                </a:solidFill>
              </a:rPr>
              <a:t>généraux</a:t>
            </a:r>
            <a:r>
              <a:rPr lang="fr-FR" sz="1600" dirty="0">
                <a:solidFill>
                  <a:srgbClr val="000000"/>
                </a:solidFill>
              </a:rPr>
              <a:t> en lycée public</a:t>
            </a:r>
            <a:endParaRPr sz="1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" grpId="1" animBg="1" advAuto="0"/>
      <p:bldP spid="789" grpId="3" animBg="1" advAuto="0"/>
      <p:bldP spid="790" grpId="2" animBg="1" advAuto="0"/>
      <p:bldP spid="791" grpId="4" animBg="1" advAuto="0"/>
      <p:bldP spid="792" grpId="5" animBg="1" advAuto="0"/>
      <p:bldP spid="793" grpId="6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Text Box 1"/>
          <p:cNvSpPr txBox="1"/>
          <p:nvPr/>
        </p:nvSpPr>
        <p:spPr>
          <a:xfrm>
            <a:off x="161607" y="225406"/>
            <a:ext cx="7452360" cy="954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b">
            <a:spAutoFit/>
          </a:bodyPr>
          <a:lstStyle/>
          <a:p>
            <a:pPr algn="ctr" defTabSz="449262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800" b="1">
                <a:solidFill>
                  <a:srgbClr val="33006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/>
              <a:t>Calendrier</a:t>
            </a:r>
            <a:r>
              <a:rPr dirty="0"/>
              <a:t> de </a:t>
            </a:r>
            <a:r>
              <a:rPr dirty="0" err="1"/>
              <a:t>l’Orientation</a:t>
            </a:r>
            <a:br>
              <a:rPr dirty="0"/>
            </a:br>
            <a:r>
              <a:rPr dirty="0"/>
              <a:t> &amp; Démarches</a:t>
            </a:r>
            <a:r>
              <a:rPr lang="fr-FR" dirty="0"/>
              <a:t> téléservices</a:t>
            </a:r>
            <a:r>
              <a:rPr dirty="0"/>
              <a:t> </a:t>
            </a:r>
          </a:p>
        </p:txBody>
      </p:sp>
      <p:grpSp>
        <p:nvGrpSpPr>
          <p:cNvPr id="813" name="Group 2"/>
          <p:cNvGrpSpPr/>
          <p:nvPr/>
        </p:nvGrpSpPr>
        <p:grpSpPr>
          <a:xfrm>
            <a:off x="153463" y="1248828"/>
            <a:ext cx="8849774" cy="1903679"/>
            <a:chOff x="-1" y="-1"/>
            <a:chExt cx="8849772" cy="1903678"/>
          </a:xfrm>
        </p:grpSpPr>
        <p:sp>
          <p:nvSpPr>
            <p:cNvPr id="801" name="Text Box 3"/>
            <p:cNvSpPr txBox="1"/>
            <p:nvPr/>
          </p:nvSpPr>
          <p:spPr>
            <a:xfrm>
              <a:off x="46037" y="-1"/>
              <a:ext cx="7722621" cy="4491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6798" tIns="46798" rIns="46798" bIns="46798" numCol="1" anchor="t">
              <a:spAutoFit/>
            </a:bodyPr>
            <a:lstStyle>
              <a:lvl1pPr defTabSz="449262">
                <a:tabLst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  <a:tab pos="10325100" algn="l"/>
                  <a:tab pos="10769600" algn="l"/>
                </a:tabLst>
                <a:defRPr sz="2000" b="1">
                  <a:solidFill>
                    <a:srgbClr val="669999"/>
                  </a:solidFill>
                  <a:effectLst>
                    <a:outerShdw blurRad="38100" dist="38100" dir="2700000" rotWithShape="0">
                      <a:srgbClr val="C0C0C0"/>
                    </a:outerShdw>
                  </a:effectLst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r>
                <a:t>  Février          Mars 	       Mai             Juin</a:t>
              </a:r>
            </a:p>
          </p:txBody>
        </p:sp>
        <p:sp>
          <p:nvSpPr>
            <p:cNvPr id="802" name="AutoShape 4"/>
            <p:cNvSpPr/>
            <p:nvPr/>
          </p:nvSpPr>
          <p:spPr>
            <a:xfrm>
              <a:off x="578561" y="422245"/>
              <a:ext cx="388549" cy="40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518"/>
                  </a:moveTo>
                  <a:lnTo>
                    <a:pt x="5400" y="16518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6518"/>
                  </a:lnTo>
                  <a:lnTo>
                    <a:pt x="21600" y="16518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defTabSz="449262">
                <a:defRPr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03" name="Text Box 5"/>
            <p:cNvSpPr txBox="1"/>
            <p:nvPr/>
          </p:nvSpPr>
          <p:spPr>
            <a:xfrm>
              <a:off x="10660" y="871457"/>
              <a:ext cx="1524348" cy="8331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6798" tIns="46798" rIns="46798" bIns="46798" numCol="1" anchor="t">
              <a:spAutoFit/>
            </a:bodyPr>
            <a:lstStyle/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500">
                  <a:solidFill>
                    <a:srgbClr val="669999"/>
                  </a:solidFill>
                  <a:latin typeface="Comic Sans MS"/>
                  <a:ea typeface="Comic Sans MS"/>
                  <a:cs typeface="Comic Sans MS"/>
                  <a:sym typeface="Comic Sans MS"/>
                </a:defRPr>
              </a:pPr>
              <a:r>
                <a:rPr lang="fr-FR" sz="1600" dirty="0"/>
                <a:t>Vœux provisoires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500">
                  <a:solidFill>
                    <a:srgbClr val="669999"/>
                  </a:solidFill>
                  <a:latin typeface="Comic Sans MS"/>
                  <a:ea typeface="Comic Sans MS"/>
                  <a:cs typeface="Comic Sans MS"/>
                  <a:sym typeface="Comic Sans MS"/>
                </a:defRPr>
              </a:pPr>
              <a:r>
                <a:rPr lang="fr-FR" sz="1600" dirty="0"/>
                <a:t>de voie</a:t>
              </a:r>
              <a:endParaRPr sz="1600" dirty="0"/>
            </a:p>
          </p:txBody>
        </p:sp>
        <p:sp>
          <p:nvSpPr>
            <p:cNvPr id="804" name="Text Box 6"/>
            <p:cNvSpPr txBox="1"/>
            <p:nvPr/>
          </p:nvSpPr>
          <p:spPr>
            <a:xfrm>
              <a:off x="1796735" y="978426"/>
              <a:ext cx="1770066" cy="7285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6798" tIns="46798" rIns="46798" bIns="46798" numCol="1" anchor="t">
              <a:spAutoFit/>
            </a:bodyPr>
            <a:lstStyle>
              <a:lvl1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>
                  <a:solidFill>
                    <a:srgbClr val="669999"/>
                  </a:solidFill>
                  <a:latin typeface="Comic Sans MS"/>
                  <a:ea typeface="Comic Sans MS"/>
                  <a:cs typeface="Comic Sans MS"/>
                  <a:sym typeface="Comic Sans MS"/>
                </a:defRPr>
              </a:lvl1pPr>
            </a:lstStyle>
            <a:p>
              <a:r>
                <a:rPr dirty="0"/>
                <a:t>Avis du conseil de </a:t>
              </a:r>
              <a:r>
                <a:rPr dirty="0" err="1"/>
                <a:t>classe</a:t>
              </a:r>
              <a:endParaRPr dirty="0"/>
            </a:p>
          </p:txBody>
        </p:sp>
        <p:sp>
          <p:nvSpPr>
            <p:cNvPr id="805" name="Text Box 7"/>
            <p:cNvSpPr txBox="1"/>
            <p:nvPr/>
          </p:nvSpPr>
          <p:spPr>
            <a:xfrm>
              <a:off x="3688411" y="821652"/>
              <a:ext cx="1908342" cy="8331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6798" tIns="46798" rIns="46798" bIns="46798" numCol="1" anchor="t">
              <a:spAutoFit/>
            </a:bodyPr>
            <a:lstStyle/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600">
                  <a:solidFill>
                    <a:srgbClr val="669999"/>
                  </a:solidFill>
                  <a:latin typeface="Comic Sans MS"/>
                  <a:ea typeface="Comic Sans MS"/>
                  <a:cs typeface="Comic Sans MS"/>
                  <a:sym typeface="Comic Sans MS"/>
                </a:defRPr>
              </a:pPr>
              <a:r>
                <a:rPr dirty="0" err="1"/>
                <a:t>Vœux</a:t>
              </a:r>
              <a:r>
                <a:rPr lang="fr-FR" dirty="0"/>
                <a:t> d</a:t>
              </a:r>
              <a:r>
                <a:rPr dirty="0" err="1"/>
                <a:t>éfinitif</a:t>
              </a:r>
              <a:r>
                <a:rPr lang="fr-FR" dirty="0"/>
                <a:t>s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600">
                  <a:solidFill>
                    <a:srgbClr val="669999"/>
                  </a:solidFill>
                  <a:latin typeface="Comic Sans MS"/>
                  <a:ea typeface="Comic Sans MS"/>
                  <a:cs typeface="Comic Sans MS"/>
                  <a:sym typeface="Comic Sans MS"/>
                </a:defRPr>
              </a:pPr>
              <a:r>
                <a:rPr lang="fr-FR" dirty="0"/>
                <a:t>Voie et affectation</a:t>
              </a:r>
              <a:endParaRPr dirty="0"/>
            </a:p>
          </p:txBody>
        </p:sp>
        <p:sp>
          <p:nvSpPr>
            <p:cNvPr id="806" name="Text Box 8"/>
            <p:cNvSpPr txBox="1"/>
            <p:nvPr/>
          </p:nvSpPr>
          <p:spPr>
            <a:xfrm>
              <a:off x="5681580" y="978426"/>
              <a:ext cx="1644729" cy="7285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6798" tIns="46798" rIns="46798" bIns="46798" numCol="1" anchor="t">
              <a:spAutoFit/>
            </a:bodyPr>
            <a:lstStyle/>
            <a:p>
              <a:pPr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>
                  <a:solidFill>
                    <a:srgbClr val="FF3300"/>
                  </a:solidFill>
                  <a:latin typeface="Comic Sans MS"/>
                  <a:ea typeface="Comic Sans MS"/>
                  <a:cs typeface="Comic Sans MS"/>
                  <a:sym typeface="Comic Sans MS"/>
                </a:defRPr>
              </a:pPr>
              <a:r>
                <a:t>    </a:t>
              </a:r>
              <a:r>
                <a:rPr>
                  <a:solidFill>
                    <a:srgbClr val="669999"/>
                  </a:solidFill>
                </a:rPr>
                <a:t>Décision d’Orientation</a:t>
              </a:r>
            </a:p>
          </p:txBody>
        </p:sp>
        <p:sp>
          <p:nvSpPr>
            <p:cNvPr id="807" name="Rectangle 9"/>
            <p:cNvSpPr txBox="1"/>
            <p:nvPr/>
          </p:nvSpPr>
          <p:spPr>
            <a:xfrm>
              <a:off x="7326958" y="1251280"/>
              <a:ext cx="1522813" cy="6523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6798" tIns="46798" rIns="46798" bIns="46798" numCol="1" anchor="t">
              <a:spAutoFit/>
            </a:bodyPr>
            <a:lstStyle/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>
                  <a:solidFill>
                    <a:srgbClr val="808080"/>
                  </a:solidFill>
                  <a:latin typeface="Comic Sans MS"/>
                  <a:ea typeface="Comic Sans MS"/>
                  <a:cs typeface="Comic Sans MS"/>
                  <a:sym typeface="Comic Sans MS"/>
                </a:defRPr>
              </a:pPr>
              <a:r>
                <a:t>APPEL </a:t>
              </a:r>
              <a:endParaRPr>
                <a:latin typeface="Arial"/>
                <a:ea typeface="Arial"/>
                <a:cs typeface="Arial"/>
                <a:sym typeface="Arial"/>
              </a:endParaRP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>
                  <a:solidFill>
                    <a:srgbClr val="808080"/>
                  </a:solidFill>
                  <a:latin typeface="Comic Sans MS"/>
                  <a:ea typeface="Comic Sans MS"/>
                  <a:cs typeface="Comic Sans MS"/>
                  <a:sym typeface="Comic Sans MS"/>
                </a:defRPr>
              </a:pPr>
              <a:r>
                <a:t>(si désaccord)</a:t>
              </a:r>
            </a:p>
          </p:txBody>
        </p:sp>
        <p:sp>
          <p:nvSpPr>
            <p:cNvPr id="808" name="AutoShape 10"/>
            <p:cNvSpPr/>
            <p:nvPr/>
          </p:nvSpPr>
          <p:spPr>
            <a:xfrm>
              <a:off x="2487494" y="422245"/>
              <a:ext cx="388549" cy="40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518"/>
                  </a:moveTo>
                  <a:lnTo>
                    <a:pt x="5400" y="16518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6518"/>
                  </a:lnTo>
                  <a:lnTo>
                    <a:pt x="21600" y="16518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defTabSz="449262">
                <a:defRPr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09" name="AutoShape 11"/>
            <p:cNvSpPr/>
            <p:nvPr/>
          </p:nvSpPr>
          <p:spPr>
            <a:xfrm>
              <a:off x="6380612" y="422245"/>
              <a:ext cx="388549" cy="40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518"/>
                  </a:moveTo>
                  <a:lnTo>
                    <a:pt x="5400" y="16518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6518"/>
                  </a:lnTo>
                  <a:lnTo>
                    <a:pt x="21600" y="16518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defTabSz="449262">
                <a:defRPr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10" name="AutoShape 12"/>
            <p:cNvSpPr/>
            <p:nvPr/>
          </p:nvSpPr>
          <p:spPr>
            <a:xfrm>
              <a:off x="4530037" y="422245"/>
              <a:ext cx="388549" cy="40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518"/>
                  </a:moveTo>
                  <a:lnTo>
                    <a:pt x="5400" y="16518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6518"/>
                  </a:lnTo>
                  <a:lnTo>
                    <a:pt x="21600" y="16518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defTabSz="449262">
                <a:defRPr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11" name="AutoShape 13"/>
            <p:cNvSpPr/>
            <p:nvPr/>
          </p:nvSpPr>
          <p:spPr>
            <a:xfrm>
              <a:off x="-1" y="49789"/>
              <a:ext cx="7380804" cy="1738475"/>
            </a:xfrm>
            <a:prstGeom prst="roundRect">
              <a:avLst>
                <a:gd name="adj" fmla="val 16667"/>
              </a:avLst>
            </a:prstGeom>
            <a:noFill/>
            <a:ln w="38160" cap="sq">
              <a:solidFill>
                <a:srgbClr val="CCCC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defTabSz="449262">
                <a:defRPr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12" name="Line 14"/>
            <p:cNvSpPr/>
            <p:nvPr/>
          </p:nvSpPr>
          <p:spPr>
            <a:xfrm>
              <a:off x="7305506" y="1566846"/>
              <a:ext cx="520623" cy="5"/>
            </a:xfrm>
            <a:prstGeom prst="line">
              <a:avLst/>
            </a:prstGeom>
            <a:noFill/>
            <a:ln w="38160" cap="sq">
              <a:solidFill>
                <a:srgbClr val="80808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814" name="ZoneTexte 2"/>
          <p:cNvSpPr txBox="1"/>
          <p:nvPr/>
        </p:nvSpPr>
        <p:spPr>
          <a:xfrm>
            <a:off x="118705" y="3286583"/>
            <a:ext cx="8906590" cy="9387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100" b="1">
                <a:solidFill>
                  <a:srgbClr val="470394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Affectation </a:t>
            </a:r>
            <a:r>
              <a:rPr dirty="0" err="1"/>
              <a:t>en</a:t>
            </a:r>
            <a:r>
              <a:rPr dirty="0"/>
              <a:t> 2nde Générale et </a:t>
            </a:r>
            <a:r>
              <a:rPr dirty="0" err="1"/>
              <a:t>Technologique</a:t>
            </a:r>
            <a:r>
              <a:rPr dirty="0"/>
              <a:t> :</a:t>
            </a:r>
            <a:r>
              <a:rPr dirty="0">
                <a:solidFill>
                  <a:srgbClr val="0433FF"/>
                </a:solidFill>
              </a:rPr>
              <a:t> </a:t>
            </a:r>
            <a:r>
              <a:rPr sz="1700" dirty="0">
                <a:solidFill>
                  <a:srgbClr val="000000"/>
                </a:solidFill>
              </a:rPr>
              <a:t>Affectation sur un </a:t>
            </a:r>
            <a:r>
              <a:rPr sz="1700" dirty="0" err="1">
                <a:solidFill>
                  <a:srgbClr val="000000"/>
                </a:solidFill>
              </a:rPr>
              <a:t>seul</a:t>
            </a:r>
            <a:r>
              <a:rPr sz="1700" dirty="0">
                <a:solidFill>
                  <a:srgbClr val="000000"/>
                </a:solidFill>
              </a:rPr>
              <a:t> </a:t>
            </a:r>
            <a:r>
              <a:rPr sz="1700" dirty="0" err="1">
                <a:solidFill>
                  <a:srgbClr val="000000"/>
                </a:solidFill>
              </a:rPr>
              <a:t>vœu</a:t>
            </a:r>
            <a:r>
              <a:rPr sz="1700" dirty="0">
                <a:solidFill>
                  <a:srgbClr val="000000"/>
                </a:solidFill>
              </a:rPr>
              <a:t> </a:t>
            </a:r>
            <a:r>
              <a:rPr sz="1700" dirty="0" err="1">
                <a:solidFill>
                  <a:srgbClr val="000000"/>
                </a:solidFill>
              </a:rPr>
              <a:t>générique</a:t>
            </a:r>
            <a:r>
              <a:rPr sz="1700" dirty="0">
                <a:solidFill>
                  <a:srgbClr val="000000"/>
                </a:solidFill>
              </a:rPr>
              <a:t> </a:t>
            </a:r>
            <a:r>
              <a:rPr lang="fr-FR" sz="1700" dirty="0">
                <a:solidFill>
                  <a:srgbClr val="000000"/>
                </a:solidFill>
              </a:rPr>
              <a:t>2GT</a:t>
            </a:r>
            <a:r>
              <a:rPr sz="1700" dirty="0">
                <a:solidFill>
                  <a:srgbClr val="000000"/>
                </a:solidFill>
              </a:rPr>
              <a:t>: </a:t>
            </a:r>
            <a:r>
              <a:rPr sz="1700" dirty="0" err="1">
                <a:solidFill>
                  <a:srgbClr val="000000"/>
                </a:solidFill>
              </a:rPr>
              <a:t>l</a:t>
            </a:r>
            <a:r>
              <a:rPr sz="1700" u="sng" dirty="0" err="1">
                <a:solidFill>
                  <a:srgbClr val="000000"/>
                </a:solidFill>
              </a:rPr>
              <a:t>’élève</a:t>
            </a:r>
            <a:r>
              <a:rPr sz="1700" u="sng" dirty="0">
                <a:solidFill>
                  <a:srgbClr val="000000"/>
                </a:solidFill>
              </a:rPr>
              <a:t> </a:t>
            </a:r>
            <a:r>
              <a:rPr sz="1700" u="sng" dirty="0" err="1">
                <a:solidFill>
                  <a:srgbClr val="000000"/>
                </a:solidFill>
              </a:rPr>
              <a:t>est</a:t>
            </a:r>
            <a:r>
              <a:rPr sz="1700" u="sng" dirty="0">
                <a:solidFill>
                  <a:srgbClr val="000000"/>
                </a:solidFill>
              </a:rPr>
              <a:t> </a:t>
            </a:r>
            <a:r>
              <a:rPr sz="1700" u="sng" dirty="0" err="1">
                <a:solidFill>
                  <a:srgbClr val="000000"/>
                </a:solidFill>
              </a:rPr>
              <a:t>affecté</a:t>
            </a:r>
            <a:r>
              <a:rPr sz="1700" u="sng" dirty="0">
                <a:solidFill>
                  <a:srgbClr val="000000"/>
                </a:solidFill>
              </a:rPr>
              <a:t> dans son lycée de </a:t>
            </a:r>
            <a:r>
              <a:rPr sz="1700" u="sng" dirty="0" err="1">
                <a:solidFill>
                  <a:srgbClr val="000000"/>
                </a:solidFill>
              </a:rPr>
              <a:t>secteur</a:t>
            </a:r>
            <a:r>
              <a:rPr sz="1700" dirty="0">
                <a:solidFill>
                  <a:srgbClr val="000000"/>
                </a:solidFill>
              </a:rPr>
              <a:t> et </a:t>
            </a:r>
            <a:r>
              <a:rPr sz="1700" dirty="0" err="1">
                <a:solidFill>
                  <a:srgbClr val="000000"/>
                </a:solidFill>
              </a:rPr>
              <a:t>choisit</a:t>
            </a:r>
            <a:r>
              <a:rPr sz="1700" dirty="0">
                <a:solidFill>
                  <a:srgbClr val="000000"/>
                </a:solidFill>
              </a:rPr>
              <a:t> les </a:t>
            </a:r>
            <a:r>
              <a:rPr sz="1700" dirty="0" err="1">
                <a:solidFill>
                  <a:srgbClr val="000000"/>
                </a:solidFill>
              </a:rPr>
              <a:t>enseignements</a:t>
            </a:r>
            <a:r>
              <a:rPr sz="1700" dirty="0">
                <a:solidFill>
                  <a:srgbClr val="000000"/>
                </a:solidFill>
              </a:rPr>
              <a:t> </a:t>
            </a:r>
            <a:r>
              <a:rPr sz="1700" dirty="0" err="1">
                <a:solidFill>
                  <a:srgbClr val="000000"/>
                </a:solidFill>
              </a:rPr>
              <a:t>optionnels</a:t>
            </a:r>
            <a:r>
              <a:rPr sz="1700" dirty="0">
                <a:solidFill>
                  <a:srgbClr val="000000"/>
                </a:solidFill>
              </a:rPr>
              <a:t> à </a:t>
            </a:r>
            <a:r>
              <a:rPr sz="1700" dirty="0" err="1">
                <a:solidFill>
                  <a:srgbClr val="000000"/>
                </a:solidFill>
              </a:rPr>
              <a:t>l’inscription</a:t>
            </a:r>
            <a:r>
              <a:rPr sz="1700" dirty="0">
                <a:solidFill>
                  <a:srgbClr val="000000"/>
                </a:solidFill>
              </a:rPr>
              <a:t> au sein de </a:t>
            </a:r>
            <a:r>
              <a:rPr sz="1700" dirty="0" err="1">
                <a:solidFill>
                  <a:srgbClr val="000000"/>
                </a:solidFill>
              </a:rPr>
              <a:t>l’offre</a:t>
            </a:r>
            <a:r>
              <a:rPr sz="1700" dirty="0">
                <a:solidFill>
                  <a:srgbClr val="000000"/>
                </a:solidFill>
              </a:rPr>
              <a:t> </a:t>
            </a:r>
            <a:r>
              <a:rPr sz="1700" dirty="0" err="1">
                <a:solidFill>
                  <a:srgbClr val="000000"/>
                </a:solidFill>
              </a:rPr>
              <a:t>offerte</a:t>
            </a:r>
            <a:r>
              <a:rPr sz="1700" dirty="0">
                <a:solidFill>
                  <a:srgbClr val="000000"/>
                </a:solidFill>
              </a:rPr>
              <a:t>.</a:t>
            </a:r>
            <a:r>
              <a:rPr lang="fr-FR" sz="1700" dirty="0">
                <a:solidFill>
                  <a:srgbClr val="000000"/>
                </a:solidFill>
              </a:rPr>
              <a:t> </a:t>
            </a:r>
            <a:r>
              <a:rPr sz="1300" dirty="0">
                <a:solidFill>
                  <a:srgbClr val="000000"/>
                </a:solidFill>
              </a:rPr>
              <a:t>Il </a:t>
            </a:r>
            <a:r>
              <a:rPr sz="1300" dirty="0" err="1">
                <a:solidFill>
                  <a:srgbClr val="000000"/>
                </a:solidFill>
              </a:rPr>
              <a:t>peut</a:t>
            </a:r>
            <a:r>
              <a:rPr sz="1300" dirty="0">
                <a:solidFill>
                  <a:srgbClr val="000000"/>
                </a:solidFill>
              </a:rPr>
              <a:t> y </a:t>
            </a:r>
            <a:r>
              <a:rPr sz="1300" dirty="0" err="1">
                <a:solidFill>
                  <a:srgbClr val="000000"/>
                </a:solidFill>
              </a:rPr>
              <a:t>avoir</a:t>
            </a:r>
            <a:r>
              <a:rPr sz="1300" dirty="0">
                <a:solidFill>
                  <a:srgbClr val="000000"/>
                </a:solidFill>
              </a:rPr>
              <a:t>  des exceptions sur situations </a:t>
            </a:r>
            <a:r>
              <a:rPr sz="1300" dirty="0" err="1">
                <a:solidFill>
                  <a:srgbClr val="000000"/>
                </a:solidFill>
              </a:rPr>
              <a:t>particulières</a:t>
            </a:r>
            <a:r>
              <a:rPr sz="1300" dirty="0">
                <a:solidFill>
                  <a:srgbClr val="000000"/>
                </a:solidFill>
              </a:rPr>
              <a:t> !</a:t>
            </a:r>
          </a:p>
        </p:txBody>
      </p:sp>
      <p:sp>
        <p:nvSpPr>
          <p:cNvPr id="815" name="Affectation (TSA) en 2nde Professionnelle = Choix de la formation et de(s) l’établissement(s).Pour entrer en lycée professionnel, de bons résultats donnent plus de chance d’obtenir la spécialité demandée.…"/>
          <p:cNvSpPr txBox="1"/>
          <p:nvPr/>
        </p:nvSpPr>
        <p:spPr>
          <a:xfrm>
            <a:off x="118705" y="4474066"/>
            <a:ext cx="8906590" cy="20467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100" b="1">
                <a:solidFill>
                  <a:srgbClr val="420294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Affectation </a:t>
            </a:r>
            <a:r>
              <a:rPr dirty="0" err="1"/>
              <a:t>en</a:t>
            </a:r>
            <a:r>
              <a:rPr dirty="0"/>
              <a:t> 2nde </a:t>
            </a:r>
            <a:r>
              <a:rPr dirty="0" err="1"/>
              <a:t>Professionnelle</a:t>
            </a:r>
            <a:r>
              <a:rPr dirty="0"/>
              <a:t> = Choix de la formation et de(s) </a:t>
            </a:r>
            <a:r>
              <a:rPr dirty="0" err="1"/>
              <a:t>l’établissement</a:t>
            </a:r>
            <a:r>
              <a:rPr dirty="0"/>
              <a:t>(s).</a:t>
            </a:r>
            <a:r>
              <a:rPr sz="1700" dirty="0">
                <a:solidFill>
                  <a:srgbClr val="000000"/>
                </a:solidFill>
              </a:rPr>
              <a:t>Pour </a:t>
            </a:r>
            <a:r>
              <a:rPr sz="1700" dirty="0" err="1">
                <a:solidFill>
                  <a:srgbClr val="000000"/>
                </a:solidFill>
              </a:rPr>
              <a:t>entrer</a:t>
            </a:r>
            <a:r>
              <a:rPr sz="1700" dirty="0">
                <a:solidFill>
                  <a:srgbClr val="000000"/>
                </a:solidFill>
              </a:rPr>
              <a:t> en lycée </a:t>
            </a:r>
            <a:r>
              <a:rPr sz="1700" dirty="0" err="1">
                <a:solidFill>
                  <a:srgbClr val="000000"/>
                </a:solidFill>
              </a:rPr>
              <a:t>professionnel</a:t>
            </a:r>
            <a:r>
              <a:rPr sz="1700" dirty="0">
                <a:solidFill>
                  <a:srgbClr val="000000"/>
                </a:solidFill>
              </a:rPr>
              <a:t>, </a:t>
            </a:r>
            <a:r>
              <a:rPr lang="fr-FR" sz="1700" dirty="0">
                <a:solidFill>
                  <a:srgbClr val="000000"/>
                </a:solidFill>
              </a:rPr>
              <a:t>les</a:t>
            </a:r>
            <a:r>
              <a:rPr sz="1700" u="sng" dirty="0">
                <a:solidFill>
                  <a:srgbClr val="000000"/>
                </a:solidFill>
              </a:rPr>
              <a:t> </a:t>
            </a:r>
            <a:r>
              <a:rPr sz="1700" u="sng" dirty="0" err="1">
                <a:solidFill>
                  <a:srgbClr val="000000"/>
                </a:solidFill>
              </a:rPr>
              <a:t>résultats</a:t>
            </a:r>
            <a:r>
              <a:rPr sz="1700" u="sng" dirty="0">
                <a:solidFill>
                  <a:srgbClr val="000000"/>
                </a:solidFill>
              </a:rPr>
              <a:t> </a:t>
            </a:r>
            <a:r>
              <a:rPr lang="fr-FR" sz="1700" u="sng" dirty="0">
                <a:solidFill>
                  <a:srgbClr val="000000"/>
                </a:solidFill>
              </a:rPr>
              <a:t>entrent en ligne de compte pour </a:t>
            </a:r>
            <a:r>
              <a:rPr sz="1700" u="sng" dirty="0" err="1">
                <a:solidFill>
                  <a:srgbClr val="000000"/>
                </a:solidFill>
              </a:rPr>
              <a:t>obtenir</a:t>
            </a:r>
            <a:r>
              <a:rPr sz="1700" u="sng" dirty="0">
                <a:solidFill>
                  <a:srgbClr val="000000"/>
                </a:solidFill>
              </a:rPr>
              <a:t> la </a:t>
            </a:r>
            <a:r>
              <a:rPr sz="1700" u="sng" dirty="0" err="1">
                <a:solidFill>
                  <a:srgbClr val="000000"/>
                </a:solidFill>
              </a:rPr>
              <a:t>spécialité</a:t>
            </a:r>
            <a:r>
              <a:rPr sz="1700" u="sng" dirty="0">
                <a:solidFill>
                  <a:srgbClr val="000000"/>
                </a:solidFill>
              </a:rPr>
              <a:t> </a:t>
            </a:r>
            <a:r>
              <a:rPr sz="1700" u="sng" dirty="0" err="1">
                <a:solidFill>
                  <a:srgbClr val="000000"/>
                </a:solidFill>
              </a:rPr>
              <a:t>demandée</a:t>
            </a:r>
            <a:r>
              <a:rPr sz="1700" dirty="0">
                <a:solidFill>
                  <a:srgbClr val="000000"/>
                </a:solidFill>
              </a:rPr>
              <a:t>.</a:t>
            </a:r>
            <a:endParaRPr dirty="0">
              <a:solidFill>
                <a:srgbClr val="0433FF"/>
              </a:solidFill>
            </a:endParaRPr>
          </a:p>
          <a:p>
            <a:pPr algn="just">
              <a:defRPr sz="1700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Les places</a:t>
            </a:r>
            <a:r>
              <a:rPr lang="fr-FR" dirty="0"/>
              <a:t> étant</a:t>
            </a:r>
            <a:r>
              <a:rPr dirty="0"/>
              <a:t> </a:t>
            </a:r>
            <a:r>
              <a:rPr dirty="0" err="1"/>
              <a:t>limitées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lycée pro</a:t>
            </a:r>
            <a:r>
              <a:rPr lang="fr-FR" dirty="0"/>
              <a:t>,</a:t>
            </a:r>
            <a:r>
              <a:rPr dirty="0"/>
              <a:t> </a:t>
            </a:r>
            <a:r>
              <a:rPr dirty="0" err="1"/>
              <a:t>cela</a:t>
            </a:r>
            <a:r>
              <a:rPr dirty="0"/>
              <a:t> </a:t>
            </a:r>
            <a:r>
              <a:rPr dirty="0" err="1"/>
              <a:t>explique</a:t>
            </a:r>
            <a:r>
              <a:rPr dirty="0"/>
              <a:t> la </a:t>
            </a:r>
            <a:r>
              <a:rPr b="1" dirty="0" err="1"/>
              <a:t>difficulté</a:t>
            </a:r>
            <a:r>
              <a:rPr b="1" dirty="0"/>
              <a:t> à </a:t>
            </a:r>
            <a:r>
              <a:rPr b="1" dirty="0" err="1"/>
              <a:t>obtenir</a:t>
            </a:r>
            <a:r>
              <a:rPr b="1" dirty="0"/>
              <a:t> satisfaction </a:t>
            </a:r>
            <a:r>
              <a:rPr dirty="0"/>
              <a:t>sur </a:t>
            </a:r>
            <a:r>
              <a:rPr dirty="0" err="1"/>
              <a:t>certaines</a:t>
            </a:r>
            <a:r>
              <a:rPr dirty="0"/>
              <a:t> formations (</a:t>
            </a:r>
            <a:r>
              <a:rPr dirty="0" err="1"/>
              <a:t>domaines</a:t>
            </a:r>
            <a:r>
              <a:rPr dirty="0"/>
              <a:t> plus </a:t>
            </a:r>
            <a:r>
              <a:rPr dirty="0" err="1"/>
              <a:t>demandés</a:t>
            </a:r>
            <a:r>
              <a:rPr dirty="0"/>
              <a:t> que </a:t>
            </a:r>
            <a:r>
              <a:rPr dirty="0" err="1"/>
              <a:t>d’autres</a:t>
            </a:r>
            <a:r>
              <a:rPr dirty="0"/>
              <a:t>). </a:t>
            </a:r>
            <a:r>
              <a:rPr lang="fr-FR" dirty="0"/>
              <a:t>Élargir ses </a:t>
            </a:r>
            <a:r>
              <a:rPr lang="fr-FR" dirty="0" err="1"/>
              <a:t>voeux</a:t>
            </a:r>
            <a:r>
              <a:rPr dirty="0"/>
              <a:t>, </a:t>
            </a:r>
            <a:r>
              <a:rPr dirty="0" err="1"/>
              <a:t>classés</a:t>
            </a:r>
            <a:r>
              <a:rPr dirty="0"/>
              <a:t> </a:t>
            </a:r>
            <a:r>
              <a:rPr dirty="0" err="1"/>
              <a:t>dans</a:t>
            </a:r>
            <a:r>
              <a:rPr dirty="0"/>
              <a:t> </a:t>
            </a:r>
            <a:r>
              <a:rPr dirty="0" err="1"/>
              <a:t>l’ordre</a:t>
            </a:r>
            <a:r>
              <a:rPr dirty="0"/>
              <a:t> </a:t>
            </a:r>
            <a:r>
              <a:rPr dirty="0" err="1"/>
              <a:t>souhaité</a:t>
            </a:r>
            <a:r>
              <a:rPr dirty="0"/>
              <a:t> </a:t>
            </a:r>
          </a:p>
          <a:p>
            <a:pPr>
              <a:defRPr sz="1700" u="sng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En </a:t>
            </a:r>
            <a:r>
              <a:rPr dirty="0" err="1"/>
              <a:t>juin</a:t>
            </a:r>
            <a:r>
              <a:rPr dirty="0"/>
              <a:t> tri et </a:t>
            </a:r>
            <a:r>
              <a:rPr dirty="0" err="1"/>
              <a:t>classement</a:t>
            </a:r>
            <a:r>
              <a:rPr dirty="0"/>
              <a:t> </a:t>
            </a:r>
            <a:r>
              <a:rPr dirty="0" err="1"/>
              <a:t>informatisés</a:t>
            </a:r>
            <a:r>
              <a:rPr dirty="0"/>
              <a:t> des </a:t>
            </a:r>
            <a:r>
              <a:rPr dirty="0" err="1"/>
              <a:t>candidats</a:t>
            </a:r>
            <a:r>
              <a:rPr dirty="0"/>
              <a:t> (</a:t>
            </a:r>
            <a:r>
              <a:rPr dirty="0" err="1"/>
              <a:t>affelnet</a:t>
            </a:r>
            <a:r>
              <a:rPr dirty="0"/>
              <a:t>)</a:t>
            </a:r>
            <a:r>
              <a:rPr u="none" dirty="0"/>
              <a:t>. Il </a:t>
            </a:r>
            <a:r>
              <a:rPr u="none" dirty="0" err="1"/>
              <a:t>est</a:t>
            </a:r>
            <a:r>
              <a:rPr u="none" dirty="0"/>
              <a:t> </a:t>
            </a:r>
            <a:r>
              <a:rPr u="none" dirty="0" err="1"/>
              <a:t>donc</a:t>
            </a:r>
            <a:r>
              <a:rPr u="none" dirty="0"/>
              <a:t> </a:t>
            </a:r>
            <a:r>
              <a:rPr u="none" dirty="0" err="1">
                <a:solidFill>
                  <a:srgbClr val="C00000"/>
                </a:solidFill>
              </a:rPr>
              <a:t>fortement</a:t>
            </a:r>
            <a:r>
              <a:rPr u="none" dirty="0">
                <a:solidFill>
                  <a:srgbClr val="C00000"/>
                </a:solidFill>
              </a:rPr>
              <a:t> </a:t>
            </a:r>
            <a:r>
              <a:rPr u="none" dirty="0" err="1">
                <a:solidFill>
                  <a:srgbClr val="C00000"/>
                </a:solidFill>
              </a:rPr>
              <a:t>conseillé</a:t>
            </a:r>
            <a:r>
              <a:rPr u="none" dirty="0">
                <a:solidFill>
                  <a:srgbClr val="C00000"/>
                </a:solidFill>
              </a:rPr>
              <a:t> de </a:t>
            </a:r>
            <a:r>
              <a:rPr dirty="0">
                <a:solidFill>
                  <a:srgbClr val="C00000"/>
                </a:solidFill>
              </a:rPr>
              <a:t>se porter </a:t>
            </a:r>
            <a:r>
              <a:rPr dirty="0" err="1">
                <a:solidFill>
                  <a:srgbClr val="C00000"/>
                </a:solidFill>
              </a:rPr>
              <a:t>candidat</a:t>
            </a:r>
            <a:r>
              <a:rPr dirty="0">
                <a:solidFill>
                  <a:srgbClr val="C00000"/>
                </a:solidFill>
              </a:rPr>
              <a:t> </a:t>
            </a:r>
            <a:r>
              <a:rPr dirty="0" err="1">
                <a:solidFill>
                  <a:srgbClr val="C00000"/>
                </a:solidFill>
              </a:rPr>
              <a:t>dans</a:t>
            </a:r>
            <a:r>
              <a:rPr dirty="0">
                <a:solidFill>
                  <a:srgbClr val="C00000"/>
                </a:solidFill>
              </a:rPr>
              <a:t> </a:t>
            </a:r>
            <a:r>
              <a:rPr dirty="0" err="1">
                <a:solidFill>
                  <a:srgbClr val="C00000"/>
                </a:solidFill>
              </a:rPr>
              <a:t>plusieurs</a:t>
            </a:r>
            <a:r>
              <a:rPr dirty="0">
                <a:solidFill>
                  <a:srgbClr val="C00000"/>
                </a:solidFill>
              </a:rPr>
              <a:t> </a:t>
            </a:r>
            <a:r>
              <a:rPr dirty="0" err="1">
                <a:solidFill>
                  <a:srgbClr val="C00000"/>
                </a:solidFill>
              </a:rPr>
              <a:t>établissements</a:t>
            </a:r>
            <a:r>
              <a:rPr dirty="0">
                <a:solidFill>
                  <a:srgbClr val="C00000"/>
                </a:solidFill>
              </a:rPr>
              <a:t> pour </a:t>
            </a:r>
            <a:r>
              <a:rPr dirty="0" err="1">
                <a:solidFill>
                  <a:srgbClr val="C00000"/>
                </a:solidFill>
              </a:rPr>
              <a:t>une</a:t>
            </a:r>
            <a:r>
              <a:rPr dirty="0">
                <a:solidFill>
                  <a:srgbClr val="C00000"/>
                </a:solidFill>
              </a:rPr>
              <a:t> </a:t>
            </a:r>
            <a:r>
              <a:rPr dirty="0" err="1">
                <a:solidFill>
                  <a:srgbClr val="C00000"/>
                </a:solidFill>
              </a:rPr>
              <a:t>même</a:t>
            </a:r>
            <a:r>
              <a:rPr dirty="0">
                <a:solidFill>
                  <a:srgbClr val="C00000"/>
                </a:solidFill>
              </a:rPr>
              <a:t> formation.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3" grpId="1" animBg="1" advAuto="0"/>
      <p:bldP spid="814" grpId="0" animBg="1"/>
      <p:bldP spid="8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ZoneTexte 10"/>
          <p:cNvSpPr txBox="1"/>
          <p:nvPr/>
        </p:nvSpPr>
        <p:spPr>
          <a:xfrm>
            <a:off x="-405875" y="227013"/>
            <a:ext cx="8585836" cy="6016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4000" b="1">
                <a:solidFill>
                  <a:srgbClr val="470785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Fin juin : </a:t>
            </a:r>
            <a:r>
              <a:rPr b="0"/>
              <a:t>notification </a:t>
            </a:r>
            <a:r>
              <a:rPr sz="2500" b="0"/>
              <a:t>d’affectation</a:t>
            </a:r>
          </a:p>
        </p:txBody>
      </p:sp>
      <p:sp>
        <p:nvSpPr>
          <p:cNvPr id="818" name="Rectangle 12"/>
          <p:cNvSpPr txBox="1"/>
          <p:nvPr/>
        </p:nvSpPr>
        <p:spPr>
          <a:xfrm>
            <a:off x="441800" y="1572965"/>
            <a:ext cx="8260399" cy="22467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A </a:t>
            </a:r>
            <a:r>
              <a:rPr dirty="0" err="1"/>
              <a:t>l’issue</a:t>
            </a:r>
            <a:r>
              <a:rPr dirty="0"/>
              <a:t> du premier tour,  </a:t>
            </a:r>
            <a:r>
              <a:rPr dirty="0" err="1"/>
              <a:t>deux</a:t>
            </a:r>
            <a:r>
              <a:rPr dirty="0"/>
              <a:t> situations </a:t>
            </a:r>
            <a:r>
              <a:rPr dirty="0" err="1"/>
              <a:t>peuvent</a:t>
            </a:r>
            <a:r>
              <a:rPr dirty="0"/>
              <a:t> se </a:t>
            </a:r>
            <a:r>
              <a:rPr dirty="0" err="1"/>
              <a:t>présenter</a:t>
            </a:r>
            <a:r>
              <a:rPr dirty="0"/>
              <a:t>  :</a:t>
            </a:r>
          </a:p>
          <a:p>
            <a:pPr algn="ctr">
              <a:defRPr sz="2000">
                <a:latin typeface="+mj-lt"/>
                <a:ea typeface="+mj-ea"/>
                <a:cs typeface="+mj-cs"/>
                <a:sym typeface="Calibri"/>
              </a:defRPr>
            </a:pPr>
            <a:endParaRPr dirty="0"/>
          </a:p>
          <a:p>
            <a:pPr algn="ctr"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 </a:t>
            </a:r>
            <a:r>
              <a:rPr dirty="0" err="1">
                <a:solidFill>
                  <a:srgbClr val="FF2600"/>
                </a:solidFill>
              </a:rPr>
              <a:t>L’élève</a:t>
            </a:r>
            <a:r>
              <a:rPr dirty="0">
                <a:solidFill>
                  <a:srgbClr val="FF2600"/>
                </a:solidFill>
              </a:rPr>
              <a:t> </a:t>
            </a:r>
            <a:r>
              <a:rPr dirty="0" err="1">
                <a:solidFill>
                  <a:srgbClr val="FF2600"/>
                </a:solidFill>
              </a:rPr>
              <a:t>est</a:t>
            </a:r>
            <a:r>
              <a:rPr dirty="0">
                <a:solidFill>
                  <a:srgbClr val="FF2600"/>
                </a:solidFill>
              </a:rPr>
              <a:t> </a:t>
            </a:r>
            <a:r>
              <a:rPr dirty="0" err="1">
                <a:solidFill>
                  <a:srgbClr val="FF2600"/>
                </a:solidFill>
              </a:rPr>
              <a:t>affecté</a:t>
            </a:r>
            <a:r>
              <a:rPr dirty="0"/>
              <a:t> </a:t>
            </a:r>
            <a:r>
              <a:rPr dirty="0" err="1"/>
              <a:t>sur</a:t>
            </a:r>
            <a:r>
              <a:rPr dirty="0"/>
              <a:t> </a:t>
            </a:r>
            <a:r>
              <a:rPr dirty="0" err="1"/>
              <a:t>l’un</a:t>
            </a:r>
            <a:r>
              <a:rPr dirty="0"/>
              <a:t> de </a:t>
            </a:r>
            <a:r>
              <a:rPr dirty="0" err="1"/>
              <a:t>ses</a:t>
            </a:r>
            <a:r>
              <a:rPr dirty="0"/>
              <a:t> </a:t>
            </a:r>
            <a:r>
              <a:rPr dirty="0" err="1"/>
              <a:t>vœux</a:t>
            </a:r>
            <a:r>
              <a:rPr dirty="0"/>
              <a:t>  : </a:t>
            </a:r>
            <a:r>
              <a:rPr b="1" dirty="0" err="1"/>
              <a:t>il</a:t>
            </a:r>
            <a:r>
              <a:rPr b="1" dirty="0"/>
              <a:t> </a:t>
            </a:r>
            <a:r>
              <a:rPr b="1" dirty="0" err="1"/>
              <a:t>doit</a:t>
            </a:r>
            <a:r>
              <a:rPr b="1" dirty="0"/>
              <a:t>  </a:t>
            </a:r>
            <a:r>
              <a:rPr b="1" dirty="0" err="1"/>
              <a:t>s’inscrire</a:t>
            </a:r>
            <a:r>
              <a:rPr b="1" dirty="0"/>
              <a:t> </a:t>
            </a:r>
            <a:r>
              <a:rPr b="1" dirty="0" err="1"/>
              <a:t>dans</a:t>
            </a:r>
            <a:r>
              <a:rPr b="1" dirty="0"/>
              <a:t> le </a:t>
            </a:r>
            <a:r>
              <a:rPr b="1" dirty="0" err="1"/>
              <a:t>lycée</a:t>
            </a:r>
            <a:r>
              <a:rPr b="1" dirty="0"/>
              <a:t> </a:t>
            </a:r>
            <a:r>
              <a:rPr b="1" dirty="0" err="1"/>
              <a:t>d’accueil</a:t>
            </a:r>
            <a:endParaRPr b="1" dirty="0"/>
          </a:p>
          <a:p>
            <a:pPr algn="ctr">
              <a:defRPr sz="2000" b="1">
                <a:latin typeface="+mj-lt"/>
                <a:ea typeface="+mj-ea"/>
                <a:cs typeface="+mj-cs"/>
                <a:sym typeface="Calibri"/>
              </a:defRPr>
            </a:pPr>
            <a:endParaRPr b="1" dirty="0"/>
          </a:p>
          <a:p>
            <a:pPr algn="ctr">
              <a:defRPr sz="2000">
                <a:solidFill>
                  <a:srgbClr val="FF2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 err="1"/>
              <a:t>L’élève</a:t>
            </a:r>
            <a:r>
              <a:rPr dirty="0"/>
              <a:t> </a:t>
            </a:r>
            <a:r>
              <a:rPr dirty="0" err="1"/>
              <a:t>n’a</a:t>
            </a:r>
            <a:r>
              <a:rPr dirty="0"/>
              <a:t> </a:t>
            </a:r>
            <a:r>
              <a:rPr dirty="0" err="1"/>
              <a:t>obtenu</a:t>
            </a:r>
            <a:r>
              <a:rPr dirty="0"/>
              <a:t> </a:t>
            </a:r>
            <a:r>
              <a:rPr dirty="0" err="1"/>
              <a:t>aucun</a:t>
            </a:r>
            <a:r>
              <a:rPr dirty="0"/>
              <a:t> de </a:t>
            </a:r>
            <a:r>
              <a:rPr dirty="0" err="1"/>
              <a:t>ses</a:t>
            </a:r>
            <a:r>
              <a:rPr dirty="0"/>
              <a:t> </a:t>
            </a:r>
            <a:r>
              <a:rPr dirty="0" err="1"/>
              <a:t>vœux</a:t>
            </a:r>
            <a:r>
              <a:rPr dirty="0"/>
              <a:t> </a:t>
            </a:r>
            <a:r>
              <a:rPr dirty="0" err="1"/>
              <a:t>ou</a:t>
            </a:r>
            <a:r>
              <a:rPr dirty="0"/>
              <a:t> </a:t>
            </a:r>
            <a:r>
              <a:rPr dirty="0" err="1"/>
              <a:t>il</a:t>
            </a:r>
            <a:r>
              <a:rPr dirty="0"/>
              <a:t> </a:t>
            </a:r>
            <a:r>
              <a:rPr dirty="0" err="1"/>
              <a:t>est</a:t>
            </a:r>
            <a:r>
              <a:rPr dirty="0"/>
              <a:t> </a:t>
            </a:r>
            <a:r>
              <a:rPr dirty="0" err="1"/>
              <a:t>classé</a:t>
            </a:r>
            <a:r>
              <a:rPr dirty="0"/>
              <a:t> en </a:t>
            </a:r>
            <a:r>
              <a:rPr dirty="0" err="1"/>
              <a:t>liste</a:t>
            </a:r>
            <a:r>
              <a:rPr dirty="0"/>
              <a:t> </a:t>
            </a:r>
            <a:r>
              <a:rPr dirty="0" err="1"/>
              <a:t>supplémentaire</a:t>
            </a:r>
            <a:r>
              <a:rPr dirty="0">
                <a:solidFill>
                  <a:srgbClr val="000000"/>
                </a:solidFill>
              </a:rPr>
              <a:t> : </a:t>
            </a:r>
            <a:r>
              <a:rPr b="1" dirty="0" err="1">
                <a:solidFill>
                  <a:srgbClr val="000000"/>
                </a:solidFill>
              </a:rPr>
              <a:t>il</a:t>
            </a:r>
            <a:r>
              <a:rPr b="1" dirty="0">
                <a:solidFill>
                  <a:srgbClr val="000000"/>
                </a:solidFill>
              </a:rPr>
              <a:t> </a:t>
            </a:r>
            <a:r>
              <a:rPr lang="fr-FR" b="1" dirty="0">
                <a:solidFill>
                  <a:srgbClr val="000000"/>
                </a:solidFill>
              </a:rPr>
              <a:t>doit</a:t>
            </a:r>
            <a:r>
              <a:rPr b="1" dirty="0">
                <a:solidFill>
                  <a:srgbClr val="000000"/>
                </a:solidFill>
              </a:rPr>
              <a:t> </a:t>
            </a:r>
            <a:r>
              <a:rPr lang="fr-FR" b="1" dirty="0">
                <a:solidFill>
                  <a:srgbClr val="000000"/>
                </a:solidFill>
              </a:rPr>
              <a:t>prendre</a:t>
            </a:r>
            <a:r>
              <a:rPr b="1" dirty="0">
                <a:solidFill>
                  <a:srgbClr val="000000"/>
                </a:solidFill>
              </a:rPr>
              <a:t> contact avec son </a:t>
            </a:r>
            <a:r>
              <a:rPr b="1" dirty="0" err="1">
                <a:solidFill>
                  <a:srgbClr val="000000"/>
                </a:solidFill>
              </a:rPr>
              <a:t>collège</a:t>
            </a:r>
            <a:r>
              <a:rPr b="1" dirty="0">
                <a:solidFill>
                  <a:srgbClr val="000000"/>
                </a:solidFill>
              </a:rPr>
              <a:t> </a:t>
            </a:r>
            <a:r>
              <a:rPr b="1" dirty="0" err="1">
                <a:solidFill>
                  <a:srgbClr val="000000"/>
                </a:solidFill>
              </a:rPr>
              <a:t>d’origine</a:t>
            </a:r>
            <a:endParaRPr b="1" dirty="0">
              <a:solidFill>
                <a:srgbClr val="000000"/>
              </a:solidFill>
            </a:endParaRPr>
          </a:p>
        </p:txBody>
      </p:sp>
      <p:sp>
        <p:nvSpPr>
          <p:cNvPr id="819" name="ZoneTexte 2"/>
          <p:cNvSpPr txBox="1"/>
          <p:nvPr/>
        </p:nvSpPr>
        <p:spPr>
          <a:xfrm>
            <a:off x="3322320" y="4486276"/>
            <a:ext cx="4588510" cy="15593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t>Pour </a:t>
            </a:r>
            <a:r>
              <a:rPr u="sng"/>
              <a:t>la voie professionnelle,</a:t>
            </a:r>
            <a:r>
              <a:t> l’élève peut participer au deuxième tour d’affectation.</a:t>
            </a:r>
          </a:p>
          <a:p>
            <a:pPr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t>Il peut formuler de nouveaux vœux </a:t>
            </a:r>
          </a:p>
          <a:p>
            <a:pPr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t>sur les places restant disponibles </a:t>
            </a:r>
          </a:p>
          <a:p>
            <a:pPr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t>dans tous les établissements de l’académie.</a:t>
            </a:r>
          </a:p>
        </p:txBody>
      </p:sp>
      <p:pic>
        <p:nvPicPr>
          <p:cNvPr id="820" name="Image 3" descr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350" y="4223701"/>
            <a:ext cx="1493663" cy="2524766"/>
          </a:xfrm>
          <a:prstGeom prst="rect">
            <a:avLst/>
          </a:prstGeom>
          <a:ln w="12700">
            <a:miter lim="400000"/>
          </a:ln>
        </p:spPr>
      </p:pic>
      <p:sp>
        <p:nvSpPr>
          <p:cNvPr id="821" name="Espace réservé du numéro de diapositive 4"/>
          <p:cNvSpPr txBox="1">
            <a:spLocks noGrp="1"/>
          </p:cNvSpPr>
          <p:nvPr>
            <p:ph type="sldNum" sz="quarter" idx="4294967295"/>
          </p:nvPr>
        </p:nvSpPr>
        <p:spPr>
          <a:xfrm>
            <a:off x="8404859" y="6395368"/>
            <a:ext cx="281937" cy="2870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/>
          <a:lstStyle>
            <a:lvl1pPr algn="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fld id="{86CB4B4D-7CA3-9044-876B-883B54F8677D}" type="slidenum">
              <a:t>17</a:t>
            </a:fld>
            <a:endParaRPr/>
          </a:p>
        </p:txBody>
      </p:sp>
      <p:grpSp>
        <p:nvGrpSpPr>
          <p:cNvPr id="853" name="Group 7"/>
          <p:cNvGrpSpPr/>
          <p:nvPr/>
        </p:nvGrpSpPr>
        <p:grpSpPr>
          <a:xfrm>
            <a:off x="8153395" y="152395"/>
            <a:ext cx="789003" cy="1292239"/>
            <a:chOff x="0" y="-1"/>
            <a:chExt cx="789002" cy="1292239"/>
          </a:xfrm>
        </p:grpSpPr>
        <p:sp>
          <p:nvSpPr>
            <p:cNvPr id="822" name="Oval 8"/>
            <p:cNvSpPr/>
            <p:nvPr/>
          </p:nvSpPr>
          <p:spPr>
            <a:xfrm>
              <a:off x="-1" y="-2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3" name="Oval 9"/>
            <p:cNvSpPr/>
            <p:nvPr/>
          </p:nvSpPr>
          <p:spPr>
            <a:xfrm>
              <a:off x="168277" y="-2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4" name="Oval 10"/>
            <p:cNvSpPr/>
            <p:nvPr/>
          </p:nvSpPr>
          <p:spPr>
            <a:xfrm>
              <a:off x="336552" y="-2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5" name="Oval 11"/>
            <p:cNvSpPr/>
            <p:nvPr/>
          </p:nvSpPr>
          <p:spPr>
            <a:xfrm>
              <a:off x="-1" y="168278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6" name="Oval 12"/>
            <p:cNvSpPr/>
            <p:nvPr/>
          </p:nvSpPr>
          <p:spPr>
            <a:xfrm>
              <a:off x="168277" y="168278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7" name="Oval 13"/>
            <p:cNvSpPr/>
            <p:nvPr/>
          </p:nvSpPr>
          <p:spPr>
            <a:xfrm>
              <a:off x="336552" y="168278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8" name="Oval 14"/>
            <p:cNvSpPr/>
            <p:nvPr/>
          </p:nvSpPr>
          <p:spPr>
            <a:xfrm>
              <a:off x="503242" y="168278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29" name="Oval 15"/>
            <p:cNvSpPr/>
            <p:nvPr/>
          </p:nvSpPr>
          <p:spPr>
            <a:xfrm>
              <a:off x="-1" y="336553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30" name="Oval 16"/>
            <p:cNvSpPr/>
            <p:nvPr/>
          </p:nvSpPr>
          <p:spPr>
            <a:xfrm>
              <a:off x="168277" y="336553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31" name="Oval 17"/>
            <p:cNvSpPr/>
            <p:nvPr/>
          </p:nvSpPr>
          <p:spPr>
            <a:xfrm>
              <a:off x="336552" y="336553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32" name="Oval 18"/>
            <p:cNvSpPr/>
            <p:nvPr/>
          </p:nvSpPr>
          <p:spPr>
            <a:xfrm>
              <a:off x="503242" y="336553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33" name="Oval 19"/>
            <p:cNvSpPr/>
            <p:nvPr/>
          </p:nvSpPr>
          <p:spPr>
            <a:xfrm>
              <a:off x="671517" y="336553"/>
              <a:ext cx="117485" cy="117485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34" name="Oval 20"/>
            <p:cNvSpPr/>
            <p:nvPr/>
          </p:nvSpPr>
          <p:spPr>
            <a:xfrm>
              <a:off x="-1" y="503240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35" name="Oval 21"/>
            <p:cNvSpPr/>
            <p:nvPr/>
          </p:nvSpPr>
          <p:spPr>
            <a:xfrm>
              <a:off x="168277" y="503240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36" name="Oval 22"/>
            <p:cNvSpPr/>
            <p:nvPr/>
          </p:nvSpPr>
          <p:spPr>
            <a:xfrm>
              <a:off x="336552" y="503240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37" name="Oval 23"/>
            <p:cNvSpPr/>
            <p:nvPr/>
          </p:nvSpPr>
          <p:spPr>
            <a:xfrm>
              <a:off x="503242" y="503240"/>
              <a:ext cx="117485" cy="117485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38" name="Oval 24"/>
            <p:cNvSpPr/>
            <p:nvPr/>
          </p:nvSpPr>
          <p:spPr>
            <a:xfrm>
              <a:off x="-1" y="671516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39" name="Oval 25"/>
            <p:cNvSpPr/>
            <p:nvPr/>
          </p:nvSpPr>
          <p:spPr>
            <a:xfrm>
              <a:off x="168277" y="671516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40" name="Oval 26"/>
            <p:cNvSpPr/>
            <p:nvPr/>
          </p:nvSpPr>
          <p:spPr>
            <a:xfrm>
              <a:off x="336552" y="671516"/>
              <a:ext cx="117485" cy="117485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41" name="Oval 27"/>
            <p:cNvSpPr/>
            <p:nvPr/>
          </p:nvSpPr>
          <p:spPr>
            <a:xfrm>
              <a:off x="503242" y="671516"/>
              <a:ext cx="117485" cy="117485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42" name="Oval 28"/>
            <p:cNvSpPr/>
            <p:nvPr/>
          </p:nvSpPr>
          <p:spPr>
            <a:xfrm>
              <a:off x="671517" y="671516"/>
              <a:ext cx="117485" cy="117485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43" name="Oval 29"/>
            <p:cNvSpPr/>
            <p:nvPr/>
          </p:nvSpPr>
          <p:spPr>
            <a:xfrm>
              <a:off x="-1" y="839791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44" name="Oval 30"/>
            <p:cNvSpPr/>
            <p:nvPr/>
          </p:nvSpPr>
          <p:spPr>
            <a:xfrm>
              <a:off x="168277" y="839791"/>
              <a:ext cx="117485" cy="117485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45" name="Oval 31"/>
            <p:cNvSpPr/>
            <p:nvPr/>
          </p:nvSpPr>
          <p:spPr>
            <a:xfrm>
              <a:off x="336552" y="839791"/>
              <a:ext cx="117485" cy="117485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46" name="Oval 32"/>
            <p:cNvSpPr/>
            <p:nvPr/>
          </p:nvSpPr>
          <p:spPr>
            <a:xfrm>
              <a:off x="503242" y="839791"/>
              <a:ext cx="117485" cy="117485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47" name="Oval 33"/>
            <p:cNvSpPr/>
            <p:nvPr/>
          </p:nvSpPr>
          <p:spPr>
            <a:xfrm>
              <a:off x="-1" y="1008066"/>
              <a:ext cx="117485" cy="11589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48" name="Oval 34"/>
            <p:cNvSpPr/>
            <p:nvPr/>
          </p:nvSpPr>
          <p:spPr>
            <a:xfrm>
              <a:off x="168277" y="1008066"/>
              <a:ext cx="117485" cy="11589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49" name="Oval 35"/>
            <p:cNvSpPr/>
            <p:nvPr/>
          </p:nvSpPr>
          <p:spPr>
            <a:xfrm>
              <a:off x="336552" y="1008066"/>
              <a:ext cx="117485" cy="11589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50" name="Oval 36"/>
            <p:cNvSpPr/>
            <p:nvPr/>
          </p:nvSpPr>
          <p:spPr>
            <a:xfrm>
              <a:off x="503242" y="1008066"/>
              <a:ext cx="117485" cy="11589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51" name="Oval 37"/>
            <p:cNvSpPr/>
            <p:nvPr/>
          </p:nvSpPr>
          <p:spPr>
            <a:xfrm>
              <a:off x="168277" y="1176341"/>
              <a:ext cx="117485" cy="11589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52" name="Oval 38"/>
            <p:cNvSpPr/>
            <p:nvPr/>
          </p:nvSpPr>
          <p:spPr>
            <a:xfrm>
              <a:off x="503242" y="1176341"/>
              <a:ext cx="117485" cy="11589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854" name="Line 1"/>
          <p:cNvSpPr/>
          <p:nvPr/>
        </p:nvSpPr>
        <p:spPr>
          <a:xfrm>
            <a:off x="7962899" y="152395"/>
            <a:ext cx="6" cy="1292233"/>
          </a:xfrm>
          <a:prstGeom prst="line">
            <a:avLst/>
          </a:prstGeom>
          <a:ln w="9360" cap="sq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after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7" presetClass="entr" presetSubtype="4" fill="hold" grpId="2" nodeType="after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grpId="3" nodeType="after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8" grpId="1" animBg="1" advAuto="0"/>
      <p:bldP spid="819" grpId="3" animBg="1" advAuto="0"/>
      <p:bldP spid="820" grpId="2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Espace réservé du contenu 2"/>
          <p:cNvSpPr txBox="1">
            <a:spLocks noGrp="1"/>
          </p:cNvSpPr>
          <p:nvPr>
            <p:ph type="body" idx="1"/>
          </p:nvPr>
        </p:nvSpPr>
        <p:spPr>
          <a:xfrm>
            <a:off x="826476" y="685796"/>
            <a:ext cx="7479323" cy="110783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ctr" defTabSz="804672">
              <a:spcBef>
                <a:spcPts val="700"/>
              </a:spcBef>
              <a:buSzTx/>
              <a:buNone/>
              <a:defRPr sz="3100" u="sng"/>
            </a:pPr>
            <a:r>
              <a:rPr dirty="0">
                <a:latin typeface="Helvetica" pitchFamily="34" charset="0"/>
                <a:cs typeface="Helvetica" pitchFamily="34" charset="0"/>
              </a:rPr>
              <a:t>Tables rondes </a:t>
            </a:r>
            <a:r>
              <a:rPr u="none" dirty="0">
                <a:latin typeface="Helvetica" pitchFamily="34" charset="0"/>
                <a:cs typeface="Helvetica" pitchFamily="34" charset="0"/>
              </a:rPr>
              <a:t>:</a:t>
            </a:r>
          </a:p>
          <a:p>
            <a:pPr marL="0" indent="0" algn="ctr" defTabSz="804672">
              <a:spcBef>
                <a:spcPts val="700"/>
              </a:spcBef>
              <a:buSzTx/>
              <a:buNone/>
              <a:defRPr sz="3100"/>
            </a:pPr>
            <a:r>
              <a:rPr dirty="0"/>
              <a:t> 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5A7FC2B8-94BC-FBF7-C8EA-86BCFD7772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399462"/>
              </p:ext>
            </p:extLst>
          </p:nvPr>
        </p:nvGraphicFramePr>
        <p:xfrm>
          <a:off x="753426" y="1650206"/>
          <a:ext cx="7615873" cy="379174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184705">
                  <a:extLst>
                    <a:ext uri="{9D8B030D-6E8A-4147-A177-3AD203B41FA5}">
                      <a16:colId xmlns:a16="http://schemas.microsoft.com/office/drawing/2014/main" val="3294732717"/>
                    </a:ext>
                  </a:extLst>
                </a:gridCol>
                <a:gridCol w="2042640">
                  <a:extLst>
                    <a:ext uri="{9D8B030D-6E8A-4147-A177-3AD203B41FA5}">
                      <a16:colId xmlns:a16="http://schemas.microsoft.com/office/drawing/2014/main" val="492414966"/>
                    </a:ext>
                  </a:extLst>
                </a:gridCol>
                <a:gridCol w="2388528">
                  <a:extLst>
                    <a:ext uri="{9D8B030D-6E8A-4147-A177-3AD203B41FA5}">
                      <a16:colId xmlns:a16="http://schemas.microsoft.com/office/drawing/2014/main" val="3040896026"/>
                    </a:ext>
                  </a:extLst>
                </a:gridCol>
              </a:tblGrid>
              <a:tr h="473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>
                          <a:effectLst/>
                        </a:rPr>
                        <a:t>Lundi 13 janvier</a:t>
                      </a:r>
                      <a:endParaRPr lang="fr-FR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 dirty="0">
                          <a:effectLst/>
                        </a:rPr>
                        <a:t>3</a:t>
                      </a:r>
                      <a:r>
                        <a:rPr lang="fr-FR" sz="1600" kern="100" baseline="30000" dirty="0">
                          <a:effectLst/>
                        </a:rPr>
                        <a:t>ème</a:t>
                      </a:r>
                      <a:r>
                        <a:rPr lang="fr-FR" sz="1600" kern="100" dirty="0">
                          <a:effectLst/>
                        </a:rPr>
                        <a:t>1</a:t>
                      </a:r>
                      <a:endParaRPr lang="fr-FR" sz="16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>
                          <a:effectLst/>
                        </a:rPr>
                        <a:t>Mme EVERAERE</a:t>
                      </a:r>
                      <a:endParaRPr lang="fr-FR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04916051"/>
                  </a:ext>
                </a:extLst>
              </a:tr>
              <a:tr h="473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>
                          <a:effectLst/>
                        </a:rPr>
                        <a:t>Jeudi 16 janvier</a:t>
                      </a:r>
                      <a:endParaRPr lang="fr-FR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>
                          <a:effectLst/>
                        </a:rPr>
                        <a:t>3</a:t>
                      </a:r>
                      <a:r>
                        <a:rPr lang="fr-FR" sz="1600" kern="100" baseline="30000">
                          <a:effectLst/>
                        </a:rPr>
                        <a:t>ème</a:t>
                      </a:r>
                      <a:r>
                        <a:rPr lang="fr-FR" sz="1600" kern="100">
                          <a:effectLst/>
                        </a:rPr>
                        <a:t>3</a:t>
                      </a:r>
                      <a:endParaRPr lang="fr-FR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>
                          <a:effectLst/>
                        </a:rPr>
                        <a:t>M. DONCQUE</a:t>
                      </a:r>
                      <a:endParaRPr lang="fr-FR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7781360"/>
                  </a:ext>
                </a:extLst>
              </a:tr>
              <a:tr h="473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>
                          <a:effectLst/>
                        </a:rPr>
                        <a:t>Lundi 20 janvier</a:t>
                      </a:r>
                      <a:endParaRPr lang="fr-FR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>
                          <a:effectLst/>
                        </a:rPr>
                        <a:t>3</a:t>
                      </a:r>
                      <a:r>
                        <a:rPr lang="fr-FR" sz="1600" kern="100" baseline="30000">
                          <a:effectLst/>
                        </a:rPr>
                        <a:t>ème</a:t>
                      </a:r>
                      <a:r>
                        <a:rPr lang="fr-FR" sz="1600" kern="100">
                          <a:effectLst/>
                        </a:rPr>
                        <a:t>7</a:t>
                      </a:r>
                      <a:endParaRPr lang="fr-FR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>
                          <a:effectLst/>
                        </a:rPr>
                        <a:t>Mme LESIEUR</a:t>
                      </a:r>
                      <a:endParaRPr lang="fr-FR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1710108"/>
                  </a:ext>
                </a:extLst>
              </a:tr>
              <a:tr h="473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>
                          <a:effectLst/>
                        </a:rPr>
                        <a:t>Jeudi 23 janvier</a:t>
                      </a:r>
                      <a:endParaRPr lang="fr-FR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>
                          <a:effectLst/>
                        </a:rPr>
                        <a:t>3</a:t>
                      </a:r>
                      <a:r>
                        <a:rPr lang="fr-FR" sz="1600" kern="100" baseline="30000">
                          <a:effectLst/>
                        </a:rPr>
                        <a:t>ème</a:t>
                      </a:r>
                      <a:r>
                        <a:rPr lang="fr-FR" sz="1600" kern="100">
                          <a:effectLst/>
                        </a:rPr>
                        <a:t>6</a:t>
                      </a:r>
                      <a:endParaRPr lang="fr-FR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>
                          <a:effectLst/>
                        </a:rPr>
                        <a:t>Mme DUBOIS</a:t>
                      </a:r>
                      <a:endParaRPr lang="fr-FR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1069817"/>
                  </a:ext>
                </a:extLst>
              </a:tr>
              <a:tr h="473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>
                          <a:effectLst/>
                        </a:rPr>
                        <a:t>Vendredi 24 janvier</a:t>
                      </a:r>
                      <a:endParaRPr lang="fr-FR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>
                          <a:effectLst/>
                        </a:rPr>
                        <a:t>3</a:t>
                      </a:r>
                      <a:r>
                        <a:rPr lang="fr-FR" sz="1600" kern="100" baseline="30000">
                          <a:effectLst/>
                        </a:rPr>
                        <a:t>ème</a:t>
                      </a:r>
                      <a:r>
                        <a:rPr lang="fr-FR" sz="1600" kern="100">
                          <a:effectLst/>
                        </a:rPr>
                        <a:t>4</a:t>
                      </a:r>
                      <a:endParaRPr lang="fr-FR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>
                          <a:effectLst/>
                        </a:rPr>
                        <a:t>Mme DAMAZ</a:t>
                      </a:r>
                      <a:endParaRPr lang="fr-FR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3097035"/>
                  </a:ext>
                </a:extLst>
              </a:tr>
              <a:tr h="473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>
                          <a:effectLst/>
                        </a:rPr>
                        <a:t>Lundi 27 janvier </a:t>
                      </a:r>
                      <a:endParaRPr lang="fr-FR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>
                          <a:effectLst/>
                        </a:rPr>
                        <a:t>3</a:t>
                      </a:r>
                      <a:r>
                        <a:rPr lang="fr-FR" sz="1600" kern="100" baseline="30000">
                          <a:effectLst/>
                        </a:rPr>
                        <a:t>ème</a:t>
                      </a:r>
                      <a:r>
                        <a:rPr lang="fr-FR" sz="1600" kern="100">
                          <a:effectLst/>
                        </a:rPr>
                        <a:t>2</a:t>
                      </a:r>
                      <a:endParaRPr lang="fr-FR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>
                          <a:effectLst/>
                        </a:rPr>
                        <a:t>M. RICHAUD</a:t>
                      </a:r>
                      <a:endParaRPr lang="fr-FR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80590439"/>
                  </a:ext>
                </a:extLst>
              </a:tr>
              <a:tr h="473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>
                          <a:effectLst/>
                        </a:rPr>
                        <a:t>Jeudi 30 janvier</a:t>
                      </a:r>
                      <a:endParaRPr lang="fr-FR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>
                          <a:effectLst/>
                        </a:rPr>
                        <a:t>3</a:t>
                      </a:r>
                      <a:r>
                        <a:rPr lang="fr-FR" sz="1600" kern="100" baseline="30000">
                          <a:effectLst/>
                        </a:rPr>
                        <a:t>ème</a:t>
                      </a:r>
                      <a:r>
                        <a:rPr lang="fr-FR" sz="1600" kern="100">
                          <a:effectLst/>
                        </a:rPr>
                        <a:t>5</a:t>
                      </a:r>
                      <a:endParaRPr lang="fr-FR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 dirty="0">
                          <a:effectLst/>
                        </a:rPr>
                        <a:t>M. GHOULMIE</a:t>
                      </a:r>
                      <a:endParaRPr lang="fr-FR" sz="16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1394884"/>
                  </a:ext>
                </a:extLst>
              </a:tr>
              <a:tr h="4739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 dirty="0">
                          <a:effectLst/>
                        </a:rPr>
                        <a:t>Lundi 3 février</a:t>
                      </a:r>
                      <a:endParaRPr lang="fr-FR" sz="16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>
                          <a:effectLst/>
                        </a:rPr>
                        <a:t>3</a:t>
                      </a:r>
                      <a:r>
                        <a:rPr lang="fr-FR" sz="1600" kern="100" baseline="30000">
                          <a:effectLst/>
                        </a:rPr>
                        <a:t>ème</a:t>
                      </a:r>
                      <a:r>
                        <a:rPr lang="fr-FR" sz="1600" kern="100">
                          <a:effectLst/>
                        </a:rPr>
                        <a:t>8</a:t>
                      </a:r>
                      <a:endParaRPr lang="fr-FR" sz="16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600" kern="100" dirty="0">
                          <a:effectLst/>
                        </a:rPr>
                        <a:t>Mme DAHMANI</a:t>
                      </a:r>
                      <a:endParaRPr lang="fr-FR" sz="16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249684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1FDDBB-81CA-AC20-2735-0619AAC58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portes ouvertes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49EF676-7BEB-703B-A22B-A44403083A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8300" y="1562100"/>
            <a:ext cx="8489950" cy="3886200"/>
          </a:xfrm>
        </p:spPr>
        <p:txBody>
          <a:bodyPr>
            <a:normAutofit fontScale="92500"/>
          </a:bodyPr>
          <a:lstStyle/>
          <a:p>
            <a:r>
              <a:rPr lang="fr-FR" dirty="0"/>
              <a:t>Lycée L Berthollet – Annecy - samedi 22 mars 2025 - 8h/12h</a:t>
            </a:r>
          </a:p>
          <a:p>
            <a:r>
              <a:rPr lang="fr-FR" dirty="0"/>
              <a:t>Lycée G Sommeiller – Annecy - Samedi 22 mars 2025 - 8h30/13h</a:t>
            </a:r>
          </a:p>
          <a:p>
            <a:r>
              <a:rPr lang="fr-FR" dirty="0"/>
              <a:t>Lycée Gabriel Faure – Annecy – Samedi 15 mars 2025 -  9h /12h</a:t>
            </a:r>
          </a:p>
          <a:p>
            <a:r>
              <a:rPr lang="fr-FR" b="1" dirty="0"/>
              <a:t>Lycée L Lachenal – Argonay - Samedi 8 février 2025 – 8h30/12h30</a:t>
            </a:r>
          </a:p>
          <a:p>
            <a:r>
              <a:rPr lang="fr-FR" dirty="0"/>
              <a:t>Lycée Baudelaire - Cran </a:t>
            </a:r>
            <a:r>
              <a:rPr lang="fr-FR" dirty="0" err="1"/>
              <a:t>Gevrier</a:t>
            </a:r>
            <a:r>
              <a:rPr lang="fr-FR" dirty="0"/>
              <a:t> - Samedi 22 mars 2025 - 8h30 /12h</a:t>
            </a:r>
          </a:p>
          <a:p>
            <a:r>
              <a:rPr lang="fr-FR" dirty="0"/>
              <a:t>Lycée Tom Morel - Cran </a:t>
            </a:r>
            <a:r>
              <a:rPr lang="fr-FR" dirty="0" err="1"/>
              <a:t>Gevrier</a:t>
            </a:r>
            <a:r>
              <a:rPr lang="fr-FR" dirty="0"/>
              <a:t> -  - Samedi 15 février 2025</a:t>
            </a:r>
          </a:p>
          <a:p>
            <a:r>
              <a:rPr lang="fr-FR" dirty="0"/>
              <a:t>Lycée A </a:t>
            </a:r>
            <a:r>
              <a:rPr lang="fr-FR" dirty="0" err="1"/>
              <a:t>Gordini</a:t>
            </a:r>
            <a:r>
              <a:rPr lang="fr-FR" dirty="0"/>
              <a:t> – Seynod - Samedi 15 février - 8h/12h30</a:t>
            </a:r>
          </a:p>
          <a:p>
            <a:r>
              <a:rPr lang="fr-FR" dirty="0"/>
              <a:t>Lycée Portes des Alpes – Rumilly - Samedi 15 mars 2025 - 8h30/12h</a:t>
            </a:r>
          </a:p>
          <a:p>
            <a:r>
              <a:rPr lang="fr-FR" dirty="0"/>
              <a:t>Lycée de l’Albanais – Rumilly - Samedi 22 mars 2025 - 8h30/12h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186265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Text Box 1"/>
          <p:cNvSpPr txBox="1"/>
          <p:nvPr/>
        </p:nvSpPr>
        <p:spPr>
          <a:xfrm>
            <a:off x="306343" y="832738"/>
            <a:ext cx="7648938" cy="5848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b">
            <a:spAutoFit/>
          </a:bodyPr>
          <a:lstStyle>
            <a:lvl1pPr defTabSz="449262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3500" b="1">
                <a:solidFill>
                  <a:srgbClr val="42058B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Faire un choix d’orientation, c’est…</a:t>
            </a:r>
          </a:p>
        </p:txBody>
      </p:sp>
      <p:grpSp>
        <p:nvGrpSpPr>
          <p:cNvPr id="662" name="AutoShape 2"/>
          <p:cNvGrpSpPr/>
          <p:nvPr/>
        </p:nvGrpSpPr>
        <p:grpSpPr>
          <a:xfrm>
            <a:off x="5245840" y="1989138"/>
            <a:ext cx="3783108" cy="2025658"/>
            <a:chOff x="0" y="0"/>
            <a:chExt cx="3783107" cy="2025656"/>
          </a:xfrm>
        </p:grpSpPr>
        <p:sp>
          <p:nvSpPr>
            <p:cNvPr id="660" name="Rectangle aux angles arrondis"/>
            <p:cNvSpPr/>
            <p:nvPr/>
          </p:nvSpPr>
          <p:spPr>
            <a:xfrm>
              <a:off x="46880" y="0"/>
              <a:ext cx="3689358" cy="202565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0760" cap="sq">
              <a:solidFill>
                <a:srgbClr val="CCCC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61" name="S’informer sur les formations…"/>
            <p:cNvSpPr txBox="1"/>
            <p:nvPr/>
          </p:nvSpPr>
          <p:spPr>
            <a:xfrm>
              <a:off x="-2" y="239929"/>
              <a:ext cx="3783109" cy="15457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6798" tIns="46798" rIns="46798" bIns="46798" numCol="1" anchor="ctr">
              <a:spAutoFit/>
            </a:bodyPr>
            <a:lstStyle/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2000" b="1">
                  <a:solidFill>
                    <a:srgbClr val="0433FF"/>
                  </a:solidFill>
                  <a:effectLst>
                    <a:outerShdw blurRad="38100" dist="38100" dir="2700000" rotWithShape="0">
                      <a:srgbClr val="C0C0C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 err="1"/>
                <a:t>S’informer</a:t>
              </a:r>
              <a:r>
                <a:rPr dirty="0"/>
                <a:t> </a:t>
              </a:r>
              <a:r>
                <a:rPr dirty="0" err="1"/>
                <a:t>sur</a:t>
              </a:r>
              <a:r>
                <a:rPr dirty="0"/>
                <a:t> les formations</a:t>
              </a:r>
              <a:r>
                <a:rPr sz="1800" b="0" dirty="0">
                  <a:solidFill>
                    <a:srgbClr val="669999"/>
                  </a:solidFill>
                </a:rPr>
                <a:t> </a:t>
              </a:r>
              <a:endParaRPr dirty="0">
                <a:solidFill>
                  <a:srgbClr val="669999"/>
                </a:solidFill>
              </a:endParaRP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les </a:t>
              </a:r>
              <a:r>
                <a:rPr dirty="0" err="1"/>
                <a:t>contenus</a:t>
              </a:r>
              <a:r>
                <a:rPr dirty="0"/>
                <a:t>,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le </a:t>
              </a:r>
              <a:r>
                <a:rPr dirty="0" err="1"/>
                <a:t>diplôme</a:t>
              </a:r>
              <a:r>
                <a:rPr dirty="0"/>
                <a:t>, les </a:t>
              </a:r>
              <a:r>
                <a:rPr dirty="0" err="1"/>
                <a:t>lieux</a:t>
              </a:r>
              <a:r>
                <a:rPr dirty="0"/>
                <a:t>,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la </a:t>
              </a:r>
              <a:r>
                <a:rPr dirty="0" err="1"/>
                <a:t>durée</a:t>
              </a:r>
              <a:r>
                <a:rPr dirty="0"/>
                <a:t> des </a:t>
              </a:r>
              <a:r>
                <a:rPr dirty="0" err="1"/>
                <a:t>études</a:t>
              </a:r>
              <a:r>
                <a:rPr dirty="0"/>
                <a:t>,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les </a:t>
              </a:r>
              <a:r>
                <a:rPr dirty="0" err="1"/>
                <a:t>poursuites</a:t>
              </a:r>
              <a:r>
                <a:rPr dirty="0"/>
                <a:t> </a:t>
              </a:r>
              <a:r>
                <a:rPr dirty="0" err="1"/>
                <a:t>d’études</a:t>
              </a:r>
              <a:r>
                <a:rPr dirty="0"/>
                <a:t> …</a:t>
              </a:r>
            </a:p>
          </p:txBody>
        </p:sp>
      </p:grpSp>
      <p:grpSp>
        <p:nvGrpSpPr>
          <p:cNvPr id="665" name="AutoShape 3"/>
          <p:cNvGrpSpPr/>
          <p:nvPr/>
        </p:nvGrpSpPr>
        <p:grpSpPr>
          <a:xfrm>
            <a:off x="323850" y="1989137"/>
            <a:ext cx="3600450" cy="1944695"/>
            <a:chOff x="0" y="0"/>
            <a:chExt cx="3600450" cy="1944693"/>
          </a:xfrm>
          <a:solidFill>
            <a:schemeClr val="bg1"/>
          </a:solidFill>
        </p:grpSpPr>
        <p:sp>
          <p:nvSpPr>
            <p:cNvPr id="663" name="Rectangle aux angles arrondis"/>
            <p:cNvSpPr/>
            <p:nvPr/>
          </p:nvSpPr>
          <p:spPr>
            <a:xfrm>
              <a:off x="0" y="-1"/>
              <a:ext cx="3600450" cy="1944694"/>
            </a:xfrm>
            <a:prstGeom prst="roundRect">
              <a:avLst>
                <a:gd name="adj" fmla="val 16667"/>
              </a:avLst>
            </a:prstGeom>
            <a:grpFill/>
            <a:ln w="50760" cap="sq">
              <a:solidFill>
                <a:srgbClr val="CCCC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64" name="Apprendre à se connaître…"/>
            <p:cNvSpPr txBox="1"/>
            <p:nvPr/>
          </p:nvSpPr>
          <p:spPr>
            <a:xfrm>
              <a:off x="109591" y="199447"/>
              <a:ext cx="3381260" cy="154578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6798" tIns="46798" rIns="46798" bIns="46798" numCol="1" anchor="ctr">
              <a:spAutoFit/>
            </a:bodyPr>
            <a:lstStyle/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2000" b="1">
                  <a:solidFill>
                    <a:srgbClr val="0433FF"/>
                  </a:solidFill>
                  <a:effectLst>
                    <a:outerShdw blurRad="38100" dist="38100" dir="2700000" rotWithShape="0">
                      <a:srgbClr val="C0C0C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 err="1"/>
                <a:t>Apprendre</a:t>
              </a:r>
              <a:r>
                <a:rPr dirty="0"/>
                <a:t> à se </a:t>
              </a:r>
              <a:r>
                <a:rPr dirty="0" err="1"/>
                <a:t>connaître</a:t>
              </a:r>
              <a:endParaRPr dirty="0"/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 err="1"/>
                <a:t>s’interroger</a:t>
              </a:r>
              <a:r>
                <a:rPr dirty="0"/>
                <a:t> </a:t>
              </a:r>
              <a:r>
                <a:rPr dirty="0" err="1"/>
                <a:t>sur</a:t>
              </a:r>
              <a:r>
                <a:rPr dirty="0"/>
                <a:t> </a:t>
              </a:r>
              <a:r>
                <a:rPr dirty="0" err="1"/>
                <a:t>ses</a:t>
              </a:r>
              <a:r>
                <a:rPr dirty="0"/>
                <a:t> </a:t>
              </a:r>
              <a:r>
                <a:rPr dirty="0" err="1"/>
                <a:t>intérêts</a:t>
              </a:r>
              <a:r>
                <a:rPr dirty="0"/>
                <a:t>,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 err="1"/>
                <a:t>sa</a:t>
              </a:r>
              <a:r>
                <a:rPr dirty="0"/>
                <a:t> </a:t>
              </a:r>
              <a:r>
                <a:rPr dirty="0" err="1"/>
                <a:t>personnalité</a:t>
              </a:r>
              <a:r>
                <a:rPr dirty="0"/>
                <a:t>,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 err="1"/>
                <a:t>ses</a:t>
              </a:r>
              <a:r>
                <a:rPr dirty="0"/>
                <a:t> </a:t>
              </a:r>
              <a:r>
                <a:rPr dirty="0" err="1"/>
                <a:t>résultats</a:t>
              </a:r>
              <a:r>
                <a:rPr dirty="0"/>
                <a:t> </a:t>
              </a:r>
              <a:r>
                <a:rPr dirty="0" err="1"/>
                <a:t>scolaires</a:t>
              </a:r>
              <a:r>
                <a:rPr dirty="0"/>
                <a:t>,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 err="1"/>
                <a:t>ses</a:t>
              </a:r>
              <a:r>
                <a:rPr dirty="0"/>
                <a:t> </a:t>
              </a:r>
              <a:r>
                <a:rPr dirty="0" err="1"/>
                <a:t>valeurs</a:t>
              </a:r>
              <a:r>
                <a:rPr dirty="0"/>
                <a:t>…</a:t>
              </a:r>
            </a:p>
          </p:txBody>
        </p:sp>
      </p:grpSp>
      <p:grpSp>
        <p:nvGrpSpPr>
          <p:cNvPr id="668" name="AutoShape 4"/>
          <p:cNvGrpSpPr/>
          <p:nvPr/>
        </p:nvGrpSpPr>
        <p:grpSpPr>
          <a:xfrm>
            <a:off x="2655277" y="4643437"/>
            <a:ext cx="3886199" cy="2109055"/>
            <a:chOff x="-1" y="0"/>
            <a:chExt cx="3565532" cy="1981207"/>
          </a:xfrm>
          <a:solidFill>
            <a:schemeClr val="bg1"/>
          </a:solidFill>
        </p:grpSpPr>
        <p:sp>
          <p:nvSpPr>
            <p:cNvPr id="666" name="Rectangle aux angles arrondis"/>
            <p:cNvSpPr/>
            <p:nvPr/>
          </p:nvSpPr>
          <p:spPr>
            <a:xfrm>
              <a:off x="-1" y="0"/>
              <a:ext cx="3565532" cy="1981207"/>
            </a:xfrm>
            <a:prstGeom prst="roundRect">
              <a:avLst>
                <a:gd name="adj" fmla="val 16667"/>
              </a:avLst>
            </a:prstGeom>
            <a:grpFill/>
            <a:ln w="50760" cap="sq">
              <a:solidFill>
                <a:srgbClr val="CCCC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67" name="S’informer sur les métiers…"/>
            <p:cNvSpPr txBox="1"/>
            <p:nvPr/>
          </p:nvSpPr>
          <p:spPr>
            <a:xfrm>
              <a:off x="153269" y="58837"/>
              <a:ext cx="3135983" cy="183186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6798" tIns="46798" rIns="46798" bIns="46798" numCol="1" anchor="ctr">
              <a:spAutoFit/>
            </a:bodyPr>
            <a:lstStyle/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2000" b="1">
                  <a:solidFill>
                    <a:srgbClr val="0433FF"/>
                  </a:solidFill>
                  <a:effectLst>
                    <a:outerShdw blurRad="38100" dist="38100" dir="2700000" rotWithShape="0">
                      <a:srgbClr val="C0C0C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 err="1"/>
                <a:t>S’informer</a:t>
              </a:r>
              <a:r>
                <a:rPr dirty="0"/>
                <a:t> sur les métiers</a:t>
              </a:r>
              <a:r>
                <a:rPr b="0" dirty="0">
                  <a:solidFill>
                    <a:srgbClr val="000000"/>
                  </a:solidFill>
                </a:rPr>
                <a:t> </a:t>
              </a:r>
              <a:endParaRPr dirty="0">
                <a:solidFill>
                  <a:srgbClr val="669999"/>
                </a:solidFill>
              </a:endParaRP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les </a:t>
              </a:r>
              <a:r>
                <a:rPr dirty="0" err="1"/>
                <a:t>activités</a:t>
              </a:r>
              <a:r>
                <a:rPr dirty="0"/>
                <a:t> du métier,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les conditions de travail,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le </a:t>
              </a:r>
              <a:r>
                <a:rPr dirty="0" err="1"/>
                <a:t>salaire</a:t>
              </a:r>
              <a:r>
                <a:rPr dirty="0"/>
                <a:t>, </a:t>
              </a:r>
              <a:br>
                <a:rPr dirty="0"/>
              </a:br>
              <a:r>
                <a:rPr dirty="0"/>
                <a:t>le </a:t>
              </a:r>
              <a:r>
                <a:rPr dirty="0" err="1"/>
                <a:t>niveau</a:t>
              </a:r>
              <a:r>
                <a:rPr dirty="0"/>
                <a:t> de qualification,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2000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les </a:t>
              </a:r>
              <a:r>
                <a:rPr dirty="0" err="1"/>
                <a:t>évolutions</a:t>
              </a:r>
              <a:r>
                <a:rPr dirty="0"/>
                <a:t> </a:t>
              </a:r>
              <a:r>
                <a:rPr dirty="0" err="1"/>
                <a:t>possibles</a:t>
              </a:r>
              <a:r>
                <a:rPr dirty="0"/>
                <a:t> …</a:t>
              </a:r>
            </a:p>
          </p:txBody>
        </p:sp>
      </p:grpSp>
      <p:sp>
        <p:nvSpPr>
          <p:cNvPr id="669" name="AutoShape 5"/>
          <p:cNvSpPr/>
          <p:nvPr/>
        </p:nvSpPr>
        <p:spPr>
          <a:xfrm>
            <a:off x="4032250" y="2781300"/>
            <a:ext cx="1152525" cy="431800"/>
          </a:xfrm>
          <a:prstGeom prst="leftRightArrow">
            <a:avLst>
              <a:gd name="adj1" fmla="val 50000"/>
              <a:gd name="adj2" fmla="val 53135"/>
            </a:avLst>
          </a:prstGeom>
          <a:solidFill>
            <a:srgbClr val="CCCC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defTabSz="4492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70" name="AutoShape 6"/>
          <p:cNvSpPr/>
          <p:nvPr/>
        </p:nvSpPr>
        <p:spPr>
          <a:xfrm rot="2880000">
            <a:off x="1547807" y="4290633"/>
            <a:ext cx="1152525" cy="431805"/>
          </a:xfrm>
          <a:prstGeom prst="leftRightArrow">
            <a:avLst>
              <a:gd name="adj1" fmla="val 50000"/>
              <a:gd name="adj2" fmla="val 53135"/>
            </a:avLst>
          </a:prstGeom>
          <a:solidFill>
            <a:srgbClr val="CCCC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defTabSz="4492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71" name="AutoShape 7"/>
          <p:cNvSpPr/>
          <p:nvPr/>
        </p:nvSpPr>
        <p:spPr>
          <a:xfrm rot="7800000">
            <a:off x="6561129" y="4470159"/>
            <a:ext cx="1152530" cy="431805"/>
          </a:xfrm>
          <a:prstGeom prst="leftRightArrow">
            <a:avLst>
              <a:gd name="adj1" fmla="val 50000"/>
              <a:gd name="adj2" fmla="val 53135"/>
            </a:avLst>
          </a:prstGeom>
          <a:solidFill>
            <a:srgbClr val="CCCC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defTabSz="449262"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2" grpId="2" animBg="1" advAuto="0"/>
      <p:bldP spid="665" grpId="1" animBg="1" advAuto="0"/>
      <p:bldP spid="668" grpId="3" animBg="1" advAuto="0"/>
      <p:bldP spid="669" grpId="4" animBg="1" advAuto="0"/>
      <p:bldP spid="670" grpId="5" animBg="1" advAuto="0"/>
      <p:bldP spid="671" grpId="6" animBg="1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8EB2C59-85CB-F35C-F09C-BDAF86B948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Les journées d’inclusion ou mini-stages</a:t>
            </a:r>
          </a:p>
          <a:p>
            <a:r>
              <a:rPr lang="fr-FR" dirty="0"/>
              <a:t>2</a:t>
            </a:r>
            <a:r>
              <a:rPr lang="fr-FR" baseline="30000" dirty="0"/>
              <a:t>ème</a:t>
            </a:r>
            <a:r>
              <a:rPr lang="fr-FR" dirty="0"/>
              <a:t> stage si besoin </a:t>
            </a:r>
          </a:p>
          <a:p>
            <a:pPr marL="0" indent="0">
              <a:buNone/>
            </a:pPr>
            <a:r>
              <a:rPr lang="fr-FR" sz="1800" dirty="0"/>
              <a:t>             (Convention CMA si pendant les vacances scolaires)</a:t>
            </a:r>
          </a:p>
          <a:p>
            <a:r>
              <a:rPr lang="fr-FR" dirty="0"/>
              <a:t>Rencontre avec le Proviseur du lycée Lachenal ?</a:t>
            </a:r>
          </a:p>
        </p:txBody>
      </p:sp>
    </p:spTree>
    <p:extLst>
      <p:ext uri="{BB962C8B-B14F-4D97-AF65-F5344CB8AC3E}">
        <p14:creationId xmlns:p14="http://schemas.microsoft.com/office/powerpoint/2010/main" val="1305382372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5C2A9-1832-4867-FEF5-316D058D2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4852657"/>
            <a:ext cx="6781800" cy="948350"/>
          </a:xfrm>
        </p:spPr>
        <p:txBody>
          <a:bodyPr/>
          <a:lstStyle/>
          <a:p>
            <a:r>
              <a:rPr lang="fr-FR" dirty="0" err="1"/>
              <a:t>Educonnect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F30C463-5AE9-84DE-B9FD-D3A9FB356B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51DCA80-8A8F-78AE-564F-77D87E2090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889" y="645625"/>
            <a:ext cx="6980222" cy="392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989504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CF1AD7-3503-D490-C304-878724CC94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2A09EE5-87F8-1A33-15B2-E23126EE5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863" y="977775"/>
            <a:ext cx="7365835" cy="4694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503563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9C92AC9-57E3-DFD7-E2C0-5A4FC220E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0100" y="1917072"/>
            <a:ext cx="7543800" cy="3886200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37FA2FE-04EC-95F7-3451-A9D64B05E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870" y="631221"/>
            <a:ext cx="8410671" cy="518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310364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8039" y="1608993"/>
            <a:ext cx="6781800" cy="1600200"/>
          </a:xfrm>
        </p:spPr>
        <p:txBody>
          <a:bodyPr/>
          <a:lstStyle/>
          <a:p>
            <a:pPr algn="ctr"/>
            <a:r>
              <a:rPr lang="fr-FR" dirty="0"/>
              <a:t>LE  D.N.B.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402623" y="3578469"/>
            <a:ext cx="1592740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Série générale</a:t>
            </a:r>
          </a:p>
        </p:txBody>
      </p:sp>
    </p:spTree>
    <p:extLst>
      <p:ext uri="{BB962C8B-B14F-4D97-AF65-F5344CB8AC3E}">
        <p14:creationId xmlns:p14="http://schemas.microsoft.com/office/powerpoint/2010/main" val="3545670662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Espace réservé du contenu 2"/>
          <p:cNvSpPr txBox="1">
            <a:spLocks noGrp="1"/>
          </p:cNvSpPr>
          <p:nvPr>
            <p:ph type="body" idx="1"/>
          </p:nvPr>
        </p:nvSpPr>
        <p:spPr>
          <a:xfrm>
            <a:off x="761999" y="685800"/>
            <a:ext cx="7845669" cy="3886200"/>
          </a:xfrm>
          <a:prstGeom prst="rect">
            <a:avLst/>
          </a:prstGeom>
        </p:spPr>
        <p:txBody>
          <a:bodyPr/>
          <a:lstStyle/>
          <a:p>
            <a:pPr marL="0" indent="0" defTabSz="905255">
              <a:spcBef>
                <a:spcPts val="700"/>
              </a:spcBef>
              <a:buSzTx/>
              <a:buNone/>
              <a:defRPr sz="2300"/>
            </a:pPr>
            <a:r>
              <a:rPr dirty="0"/>
              <a:t> </a:t>
            </a:r>
            <a:r>
              <a:rPr sz="3100" u="sng" dirty="0"/>
              <a:t>DNB</a:t>
            </a:r>
            <a:r>
              <a:rPr sz="3100" dirty="0"/>
              <a:t> : </a:t>
            </a:r>
            <a:r>
              <a:rPr lang="fr-FR" sz="3100" dirty="0"/>
              <a:t>Jeudi 26</a:t>
            </a:r>
            <a:r>
              <a:rPr sz="3100" dirty="0"/>
              <a:t> </a:t>
            </a:r>
            <a:r>
              <a:rPr lang="fr-FR" sz="3100" dirty="0"/>
              <a:t>et vendredi 27 juin 2025</a:t>
            </a:r>
          </a:p>
          <a:p>
            <a:pPr marL="0" indent="0" defTabSz="905255">
              <a:spcBef>
                <a:spcPts val="700"/>
              </a:spcBef>
              <a:buSzTx/>
              <a:buNone/>
              <a:defRPr sz="2300"/>
            </a:pPr>
            <a:r>
              <a:rPr lang="fr-FR" sz="3100" dirty="0"/>
              <a:t>Et épreuve orale le mercredi 18 juin 2025</a:t>
            </a:r>
          </a:p>
          <a:p>
            <a:pPr marL="0" indent="0" defTabSz="905255">
              <a:spcBef>
                <a:spcPts val="700"/>
              </a:spcBef>
              <a:buSzTx/>
              <a:buNone/>
              <a:defRPr sz="2300"/>
            </a:pPr>
            <a:r>
              <a:rPr dirty="0" err="1"/>
              <a:t>Déroulement</a:t>
            </a:r>
            <a:r>
              <a:rPr dirty="0"/>
              <a:t> (inscriptions, </a:t>
            </a:r>
            <a:r>
              <a:rPr dirty="0" err="1"/>
              <a:t>demandes</a:t>
            </a:r>
            <a:r>
              <a:rPr dirty="0"/>
              <a:t> </a:t>
            </a:r>
            <a:r>
              <a:rPr dirty="0" err="1"/>
              <a:t>d’aménagements</a:t>
            </a:r>
            <a:r>
              <a:rPr dirty="0"/>
              <a:t>, </a:t>
            </a:r>
            <a:r>
              <a:rPr dirty="0" err="1"/>
              <a:t>épreuve</a:t>
            </a:r>
            <a:r>
              <a:rPr dirty="0"/>
              <a:t> </a:t>
            </a:r>
            <a:r>
              <a:rPr dirty="0" err="1"/>
              <a:t>orale</a:t>
            </a:r>
            <a:r>
              <a:rPr dirty="0"/>
              <a:t> </a:t>
            </a:r>
            <a:r>
              <a:rPr dirty="0" err="1"/>
              <a:t>d’entrainement</a:t>
            </a:r>
            <a:r>
              <a:rPr dirty="0"/>
              <a:t>, brevet </a:t>
            </a:r>
            <a:r>
              <a:rPr dirty="0" err="1"/>
              <a:t>blanc</a:t>
            </a:r>
            <a:r>
              <a:rPr dirty="0"/>
              <a:t> </a:t>
            </a:r>
            <a:r>
              <a:rPr lang="fr-FR" dirty="0"/>
              <a:t>1</a:t>
            </a:r>
            <a:r>
              <a:rPr lang="fr-FR" baseline="30000" dirty="0"/>
              <a:t>er</a:t>
            </a:r>
            <a:r>
              <a:rPr lang="fr-FR" dirty="0"/>
              <a:t> et 2 avril </a:t>
            </a:r>
            <a:r>
              <a:rPr dirty="0"/>
              <a:t>202</a:t>
            </a:r>
            <a:r>
              <a:rPr lang="fr-FR" dirty="0"/>
              <a:t>5</a:t>
            </a:r>
            <a:r>
              <a:rPr dirty="0"/>
              <a:t>, nature des </a:t>
            </a:r>
            <a:r>
              <a:rPr dirty="0" err="1"/>
              <a:t>épreuves</a:t>
            </a:r>
            <a:r>
              <a:rPr dirty="0"/>
              <a:t>)</a:t>
            </a:r>
          </a:p>
          <a:p>
            <a:pPr marL="271576" indent="-271576" defTabSz="905255">
              <a:spcBef>
                <a:spcPts val="700"/>
              </a:spcBef>
              <a:defRPr sz="3100"/>
            </a:pPr>
            <a:r>
              <a:rPr dirty="0" err="1"/>
              <a:t>Socle</a:t>
            </a:r>
            <a:r>
              <a:rPr dirty="0"/>
              <a:t> </a:t>
            </a:r>
            <a:r>
              <a:rPr dirty="0" err="1"/>
              <a:t>commun</a:t>
            </a:r>
            <a:r>
              <a:rPr dirty="0"/>
              <a:t> de </a:t>
            </a:r>
            <a:r>
              <a:rPr dirty="0" err="1"/>
              <a:t>compétences</a:t>
            </a:r>
            <a:endParaRPr dirty="0"/>
          </a:p>
        </p:txBody>
      </p:sp>
      <p:sp>
        <p:nvSpPr>
          <p:cNvPr id="859" name="ZoneTexte 1"/>
          <p:cNvSpPr txBox="1"/>
          <p:nvPr/>
        </p:nvSpPr>
        <p:spPr>
          <a:xfrm>
            <a:off x="1187624" y="4221088"/>
            <a:ext cx="2232251" cy="615126"/>
          </a:xfrm>
          <a:prstGeom prst="rect">
            <a:avLst/>
          </a:prstGeom>
          <a:solidFill>
            <a:srgbClr val="00B05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Socle de compétences</a:t>
            </a:r>
          </a:p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400 points</a:t>
            </a:r>
          </a:p>
        </p:txBody>
      </p:sp>
      <p:sp>
        <p:nvSpPr>
          <p:cNvPr id="860" name="ZoneTexte 4"/>
          <p:cNvSpPr txBox="1"/>
          <p:nvPr/>
        </p:nvSpPr>
        <p:spPr>
          <a:xfrm>
            <a:off x="3851919" y="4221088"/>
            <a:ext cx="1656186" cy="615126"/>
          </a:xfrm>
          <a:prstGeom prst="rect">
            <a:avLst/>
          </a:prstGeom>
          <a:solidFill>
            <a:srgbClr val="FE373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Epreuve orale</a:t>
            </a:r>
          </a:p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100 points</a:t>
            </a:r>
          </a:p>
        </p:txBody>
      </p:sp>
      <p:sp>
        <p:nvSpPr>
          <p:cNvPr id="861" name="ZoneTexte 5"/>
          <p:cNvSpPr txBox="1"/>
          <p:nvPr/>
        </p:nvSpPr>
        <p:spPr>
          <a:xfrm>
            <a:off x="5796136" y="4221088"/>
            <a:ext cx="1800203" cy="615126"/>
          </a:xfrm>
          <a:prstGeom prst="rect">
            <a:avLst/>
          </a:prstGeom>
          <a:solidFill>
            <a:srgbClr val="0070C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Epreuves écrites</a:t>
            </a:r>
          </a:p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300 points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3" name="Espace réservé du contenu 3" descr="Espace réservé du contenu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340766"/>
            <a:ext cx="7992889" cy="4824542"/>
          </a:xfrm>
          <a:prstGeom prst="rect">
            <a:avLst/>
          </a:prstGeom>
          <a:ln w="12700">
            <a:miter lim="400000"/>
          </a:ln>
        </p:spPr>
      </p:pic>
      <p:sp>
        <p:nvSpPr>
          <p:cNvPr id="864" name="ZoneTexte 4"/>
          <p:cNvSpPr txBox="1"/>
          <p:nvPr/>
        </p:nvSpPr>
        <p:spPr>
          <a:xfrm>
            <a:off x="395535" y="764702"/>
            <a:ext cx="8424938" cy="372883"/>
          </a:xfrm>
          <a:prstGeom prst="rect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Le « SC3C » : socle commun de connaissances, de compétences et de culture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" name="Image 1" descr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06" y="-819472"/>
            <a:ext cx="9073010" cy="7190656"/>
          </a:xfrm>
          <a:prstGeom prst="rect">
            <a:avLst/>
          </a:prstGeom>
          <a:ln w="12700">
            <a:miter lim="400000"/>
          </a:ln>
        </p:spPr>
      </p:pic>
      <p:sp>
        <p:nvSpPr>
          <p:cNvPr id="871" name="Rectangle 2"/>
          <p:cNvSpPr/>
          <p:nvPr/>
        </p:nvSpPr>
        <p:spPr>
          <a:xfrm>
            <a:off x="4067943" y="188637"/>
            <a:ext cx="1296149" cy="72015"/>
          </a:xfrm>
          <a:prstGeom prst="rect">
            <a:avLst/>
          </a:prstGeom>
          <a:solidFill>
            <a:schemeClr val="accent1"/>
          </a:solidFill>
          <a:ln w="22225">
            <a:solidFill>
              <a:srgbClr val="7E0101"/>
            </a:solidFill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872" name="Rectangle 3"/>
          <p:cNvSpPr/>
          <p:nvPr/>
        </p:nvSpPr>
        <p:spPr>
          <a:xfrm>
            <a:off x="323527" y="332656"/>
            <a:ext cx="864097" cy="216025"/>
          </a:xfrm>
          <a:prstGeom prst="rect">
            <a:avLst/>
          </a:prstGeom>
          <a:solidFill>
            <a:schemeClr val="accent1"/>
          </a:solidFill>
          <a:ln w="22225">
            <a:solidFill>
              <a:srgbClr val="7E0101"/>
            </a:solidFill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4" name="Espace réservé du contenu 2" descr="Espace réservé du contenu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18" y="685800"/>
            <a:ext cx="7984906" cy="5722969"/>
          </a:xfrm>
          <a:prstGeom prst="rect">
            <a:avLst/>
          </a:prstGeom>
          <a:ln w="12700">
            <a:miter lim="400000"/>
          </a:ln>
        </p:spPr>
      </p:pic>
      <p:sp>
        <p:nvSpPr>
          <p:cNvPr id="875" name="ZoneTexte 3"/>
          <p:cNvSpPr txBox="1"/>
          <p:nvPr/>
        </p:nvSpPr>
        <p:spPr>
          <a:xfrm>
            <a:off x="6444207" y="1628799"/>
            <a:ext cx="1152133" cy="348425"/>
          </a:xfrm>
          <a:prstGeom prst="rect">
            <a:avLst/>
          </a:prstGeom>
          <a:solidFill>
            <a:srgbClr val="82010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300 points</a:t>
            </a:r>
          </a:p>
        </p:txBody>
      </p:sp>
      <p:sp>
        <p:nvSpPr>
          <p:cNvPr id="876" name="ZoneTexte 5"/>
          <p:cNvSpPr txBox="1"/>
          <p:nvPr/>
        </p:nvSpPr>
        <p:spPr>
          <a:xfrm>
            <a:off x="5220072" y="2492896"/>
            <a:ext cx="2952333" cy="1681926"/>
          </a:xfrm>
          <a:prstGeom prst="rect">
            <a:avLst/>
          </a:prstGeom>
          <a:solidFill>
            <a:srgbClr val="FFBAB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b="1" u="sng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4 épreuves écrites </a:t>
            </a:r>
            <a:r>
              <a:rPr b="0" u="none"/>
              <a:t>:</a:t>
            </a:r>
          </a:p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b="0" u="none"/>
          </a:p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Français : 100 points</a:t>
            </a:r>
          </a:p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Mathématiques : 100 points</a:t>
            </a:r>
          </a:p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Hist/Géo/EMC : 50 points</a:t>
            </a:r>
          </a:p>
          <a:p>
            <a: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Sciences : 50 points</a:t>
            </a:r>
          </a:p>
        </p:txBody>
      </p:sp>
      <p:sp>
        <p:nvSpPr>
          <p:cNvPr id="877" name="ZoneTexte 6"/>
          <p:cNvSpPr txBox="1"/>
          <p:nvPr/>
        </p:nvSpPr>
        <p:spPr>
          <a:xfrm>
            <a:off x="6084168" y="4941168"/>
            <a:ext cx="1728194" cy="348426"/>
          </a:xfrm>
          <a:prstGeom prst="rect">
            <a:avLst/>
          </a:prstGeom>
          <a:solidFill>
            <a:srgbClr val="36363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Epreuve orale :</a:t>
            </a:r>
          </a:p>
        </p:txBody>
      </p:sp>
      <p:sp>
        <p:nvSpPr>
          <p:cNvPr id="878" name="ZoneTexte 7"/>
          <p:cNvSpPr txBox="1"/>
          <p:nvPr/>
        </p:nvSpPr>
        <p:spPr>
          <a:xfrm>
            <a:off x="6300192" y="5373215"/>
            <a:ext cx="1152133" cy="348426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100 points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Titre 1"/>
          <p:cNvSpPr txBox="1">
            <a:spLocks noGrp="1"/>
          </p:cNvSpPr>
          <p:nvPr>
            <p:ph type="title"/>
          </p:nvPr>
        </p:nvSpPr>
        <p:spPr>
          <a:xfrm>
            <a:off x="683568" y="764704"/>
            <a:ext cx="6781801" cy="952129"/>
          </a:xfrm>
          <a:prstGeom prst="rect">
            <a:avLst/>
          </a:prstGeom>
        </p:spPr>
        <p:txBody>
          <a:bodyPr/>
          <a:lstStyle/>
          <a:p>
            <a:r>
              <a:t>Pour obtenir le brevet :</a:t>
            </a:r>
          </a:p>
        </p:txBody>
      </p:sp>
      <p:sp>
        <p:nvSpPr>
          <p:cNvPr id="881" name="Espace réservé du contenu 2"/>
          <p:cNvSpPr txBox="1">
            <a:spLocks noGrp="1"/>
          </p:cNvSpPr>
          <p:nvPr>
            <p:ph type="body" sz="half" idx="1"/>
          </p:nvPr>
        </p:nvSpPr>
        <p:spPr>
          <a:xfrm>
            <a:off x="899592" y="1988839"/>
            <a:ext cx="5742507" cy="2272011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buSzTx/>
              <a:buNone/>
            </a:pPr>
            <a:r>
              <a:rPr dirty="0"/>
              <a:t>400 points </a:t>
            </a:r>
            <a:r>
              <a:rPr dirty="0" err="1"/>
              <a:t>soit</a:t>
            </a:r>
            <a:r>
              <a:rPr dirty="0"/>
              <a:t> 10/20</a:t>
            </a:r>
          </a:p>
          <a:p>
            <a:pPr>
              <a:buSzTx/>
              <a:buNone/>
            </a:pPr>
            <a:r>
              <a:rPr dirty="0"/>
              <a:t>Et avec</a:t>
            </a:r>
          </a:p>
          <a:p>
            <a:pPr>
              <a:buSzTx/>
              <a:buNone/>
            </a:pPr>
            <a:r>
              <a:rPr dirty="0"/>
              <a:t>12/20 mention AB</a:t>
            </a:r>
          </a:p>
          <a:p>
            <a:pPr>
              <a:buSzTx/>
              <a:buNone/>
            </a:pPr>
            <a:r>
              <a:rPr dirty="0"/>
              <a:t>14/20 mention B</a:t>
            </a:r>
          </a:p>
          <a:p>
            <a:pPr>
              <a:buSzTx/>
              <a:buNone/>
            </a:pPr>
            <a:r>
              <a:rPr dirty="0"/>
              <a:t>16/20 mention TB</a:t>
            </a:r>
            <a:endParaRPr lang="fr-FR" dirty="0"/>
          </a:p>
          <a:p>
            <a:pPr>
              <a:buSzTx/>
              <a:buNone/>
            </a:pPr>
            <a:r>
              <a:rPr lang="fr-FR" dirty="0"/>
              <a:t>18/20 mention TB avec félicitations du jury</a:t>
            </a:r>
            <a:endParaRPr dirty="0"/>
          </a:p>
        </p:txBody>
      </p:sp>
      <p:sp>
        <p:nvSpPr>
          <p:cNvPr id="882" name="ZoneTexte 3"/>
          <p:cNvSpPr txBox="1"/>
          <p:nvPr/>
        </p:nvSpPr>
        <p:spPr>
          <a:xfrm>
            <a:off x="2841926" y="5081115"/>
            <a:ext cx="2716879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dirty="0"/>
              <a:t>Remise</a:t>
            </a:r>
            <a:r>
              <a:rPr lang="fr-FR" dirty="0"/>
              <a:t> en octobre </a:t>
            </a:r>
            <a:r>
              <a:rPr dirty="0"/>
              <a:t>!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ZoneTexte 1"/>
          <p:cNvSpPr txBox="1"/>
          <p:nvPr/>
        </p:nvSpPr>
        <p:spPr>
          <a:xfrm>
            <a:off x="1331912" y="110505"/>
            <a:ext cx="6840536" cy="591690"/>
          </a:xfrm>
          <a:prstGeom prst="rect">
            <a:avLst/>
          </a:prstGeom>
          <a:gradFill>
            <a:gsLst>
              <a:gs pos="0">
                <a:srgbClr val="B3BDD5"/>
              </a:gs>
              <a:gs pos="100000">
                <a:srgbClr val="738FD5"/>
              </a:gs>
            </a:gsLst>
            <a:lin ang="5400000"/>
          </a:gradFill>
          <a:ln>
            <a:solidFill>
              <a:srgbClr val="4F81BD"/>
            </a:solidFill>
            <a:miter/>
          </a:ln>
          <a:effectLst>
            <a:outerShdw blurRad="63500" dist="50800" dir="5400000" rotWithShape="0">
              <a:srgbClr val="000000">
                <a:alpha val="2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ctr" defTabSz="449262">
              <a:defRPr sz="2400">
                <a:solidFill>
                  <a:srgbClr val="3F0582"/>
                </a:solidFill>
                <a:latin typeface="MV Boli"/>
                <a:ea typeface="MV Boli"/>
                <a:cs typeface="MV Boli"/>
                <a:sym typeface="MV Boli"/>
              </a:defRPr>
            </a:lvl1pPr>
          </a:lstStyle>
          <a:p>
            <a:r>
              <a:t>Se documenter, se renseigner</a:t>
            </a:r>
          </a:p>
        </p:txBody>
      </p:sp>
      <p:sp>
        <p:nvSpPr>
          <p:cNvPr id="674" name="ZoneTexte 4"/>
          <p:cNvSpPr txBox="1"/>
          <p:nvPr/>
        </p:nvSpPr>
        <p:spPr>
          <a:xfrm>
            <a:off x="283233" y="847365"/>
            <a:ext cx="5290849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defTabSz="449262">
              <a:defRPr>
                <a:solidFill>
                  <a:srgbClr val="435FA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Site</a:t>
            </a:r>
            <a:r>
              <a:rPr lang="fr-FR" dirty="0"/>
              <a:t> ONISEP </a:t>
            </a:r>
            <a:r>
              <a:rPr dirty="0"/>
              <a:t> :</a:t>
            </a:r>
            <a:r>
              <a:rPr lang="fr-FR" dirty="0"/>
              <a:t> </a:t>
            </a:r>
            <a:endParaRPr lang="fr-FR" sz="2000" b="1" u="sng" dirty="0"/>
          </a:p>
        </p:txBody>
      </p:sp>
      <p:pic>
        <p:nvPicPr>
          <p:cNvPr id="676" name="Image 17" descr="Imag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3050" y="4719637"/>
            <a:ext cx="12700" cy="25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677" name="Image 18" descr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6588" y="4932362"/>
            <a:ext cx="12705" cy="25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678" name="Image 19" descr="Imag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787" y="3941762"/>
            <a:ext cx="12705" cy="25405"/>
          </a:xfrm>
          <a:prstGeom prst="rect">
            <a:avLst/>
          </a:prstGeom>
          <a:ln w="12700">
            <a:miter lim="400000"/>
          </a:ln>
        </p:spPr>
      </p:pic>
      <p:sp>
        <p:nvSpPr>
          <p:cNvPr id="679" name="ZoneTexte 22"/>
          <p:cNvSpPr txBox="1"/>
          <p:nvPr/>
        </p:nvSpPr>
        <p:spPr>
          <a:xfrm>
            <a:off x="6095729" y="5728276"/>
            <a:ext cx="3032236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defTabSz="449262">
              <a:defRPr>
                <a:solidFill>
                  <a:srgbClr val="435FA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MV Boli" pitchFamily="2" charset="0"/>
                <a:cs typeface="MV Boli" pitchFamily="2" charset="0"/>
              </a:rPr>
              <a:t>Le guide « Après la 3</a:t>
            </a:r>
            <a:r>
              <a:rPr baseline="30000" dirty="0">
                <a:latin typeface="MV Boli" pitchFamily="2" charset="0"/>
                <a:cs typeface="MV Boli" pitchFamily="2" charset="0"/>
              </a:rPr>
              <a:t>ème</a:t>
            </a:r>
            <a:r>
              <a:rPr dirty="0">
                <a:latin typeface="MV Boli" pitchFamily="2" charset="0"/>
                <a:cs typeface="MV Boli" pitchFamily="2" charset="0"/>
              </a:rPr>
              <a:t> »</a:t>
            </a:r>
          </a:p>
        </p:txBody>
      </p:sp>
      <p:grpSp>
        <p:nvGrpSpPr>
          <p:cNvPr id="682" name="Rectangle à coins arrondis 5"/>
          <p:cNvGrpSpPr/>
          <p:nvPr/>
        </p:nvGrpSpPr>
        <p:grpSpPr>
          <a:xfrm>
            <a:off x="228298" y="3536529"/>
            <a:ext cx="2724439" cy="1143328"/>
            <a:chOff x="42420" y="-267582"/>
            <a:chExt cx="2724437" cy="1143327"/>
          </a:xfrm>
        </p:grpSpPr>
        <p:sp>
          <p:nvSpPr>
            <p:cNvPr id="680" name="Rectangle aux angles arrondis"/>
            <p:cNvSpPr/>
            <p:nvPr/>
          </p:nvSpPr>
          <p:spPr>
            <a:xfrm rot="598834">
              <a:off x="42420" y="-267582"/>
              <a:ext cx="2724437" cy="1143327"/>
            </a:xfrm>
            <a:prstGeom prst="roundRect">
              <a:avLst>
                <a:gd name="adj" fmla="val 11120"/>
              </a:avLst>
            </a:prstGeom>
            <a:gradFill flip="none" rotWithShape="1">
              <a:gsLst>
                <a:gs pos="0">
                  <a:srgbClr val="FFD1BB"/>
                </a:gs>
                <a:gs pos="35000">
                  <a:srgbClr val="FFDECF"/>
                </a:gs>
                <a:gs pos="100000">
                  <a:srgbClr val="FFF2ED"/>
                </a:gs>
              </a:gsLst>
              <a:lin ang="16200000" scaled="0"/>
            </a:gradFill>
            <a:ln w="9525" cap="flat">
              <a:solidFill>
                <a:srgbClr val="F6924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81" name="Les Portes Ouvertes et les salons…"/>
            <p:cNvSpPr txBox="1"/>
            <p:nvPr/>
          </p:nvSpPr>
          <p:spPr>
            <a:xfrm rot="598834">
              <a:off x="110826" y="-105985"/>
              <a:ext cx="2587623" cy="9233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>
                  <a:latin typeface="MV Boli"/>
                  <a:ea typeface="MV Boli"/>
                  <a:cs typeface="MV Boli"/>
                  <a:sym typeface="MV Boli"/>
                </a:defRPr>
              </a:lvl1pPr>
            </a:lstStyle>
            <a:p>
              <a:r>
                <a:rPr dirty="0"/>
                <a:t>Les </a:t>
              </a:r>
              <a:r>
                <a:rPr dirty="0" err="1"/>
                <a:t>Portes</a:t>
              </a:r>
              <a:r>
                <a:rPr dirty="0"/>
                <a:t> </a:t>
              </a:r>
              <a:r>
                <a:rPr dirty="0" err="1"/>
                <a:t>Ouvertes</a:t>
              </a:r>
              <a:r>
                <a:rPr dirty="0"/>
                <a:t> des </a:t>
              </a:r>
              <a:r>
                <a:rPr dirty="0" err="1"/>
                <a:t>lycées</a:t>
              </a:r>
              <a:r>
                <a:rPr dirty="0"/>
                <a:t> du bas</a:t>
              </a:r>
              <a:r>
                <a:rPr lang="fr-FR" dirty="0"/>
                <a:t>s</a:t>
              </a:r>
              <a:r>
                <a:rPr dirty="0"/>
                <a:t>in et les salons</a:t>
              </a:r>
            </a:p>
          </p:txBody>
        </p:sp>
      </p:grpSp>
      <p:grpSp>
        <p:nvGrpSpPr>
          <p:cNvPr id="685" name="Rectangle à coins arrondis 4"/>
          <p:cNvGrpSpPr/>
          <p:nvPr/>
        </p:nvGrpSpPr>
        <p:grpSpPr>
          <a:xfrm>
            <a:off x="3361250" y="1721182"/>
            <a:ext cx="3010456" cy="889446"/>
            <a:chOff x="49823" y="221723"/>
            <a:chExt cx="3010455" cy="889445"/>
          </a:xfrm>
        </p:grpSpPr>
        <p:sp>
          <p:nvSpPr>
            <p:cNvPr id="683" name="Rectangle aux angles arrondis"/>
            <p:cNvSpPr/>
            <p:nvPr/>
          </p:nvSpPr>
          <p:spPr>
            <a:xfrm rot="21080035">
              <a:off x="49823" y="221723"/>
              <a:ext cx="3010455" cy="889445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DAFEA4"/>
                </a:gs>
                <a:gs pos="35000">
                  <a:srgbClr val="E4FDBF"/>
                </a:gs>
                <a:gs pos="100000">
                  <a:srgbClr val="F5FFE6"/>
                </a:gs>
              </a:gsLst>
              <a:lin ang="16200000" scaled="0"/>
            </a:gradFill>
            <a:ln w="9525" cap="flat">
              <a:solidFill>
                <a:srgbClr val="98B955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84" name="Les Mini – Stages"/>
            <p:cNvSpPr txBox="1"/>
            <p:nvPr/>
          </p:nvSpPr>
          <p:spPr>
            <a:xfrm rot="21080035">
              <a:off x="137027" y="250947"/>
              <a:ext cx="2836039" cy="8309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2400">
                  <a:latin typeface="MV Boli"/>
                  <a:ea typeface="MV Boli"/>
                  <a:cs typeface="MV Boli"/>
                  <a:sym typeface="MV Boli"/>
                </a:defRPr>
              </a:lvl1pPr>
            </a:lstStyle>
            <a:p>
              <a:r>
                <a:rPr dirty="0"/>
                <a:t>Les Mini – Stages</a:t>
              </a:r>
              <a:endParaRPr lang="fr-FR" dirty="0"/>
            </a:p>
            <a:p>
              <a:r>
                <a:rPr lang="fr-FR" dirty="0"/>
                <a:t>en lycée pro</a:t>
              </a:r>
              <a:r>
                <a:rPr dirty="0"/>
                <a:t> </a:t>
              </a:r>
            </a:p>
          </p:txBody>
        </p:sp>
      </p:grpSp>
      <p:grpSp>
        <p:nvGrpSpPr>
          <p:cNvPr id="689" name="Rectangle à coins arrondis 6"/>
          <p:cNvGrpSpPr/>
          <p:nvPr/>
        </p:nvGrpSpPr>
        <p:grpSpPr>
          <a:xfrm>
            <a:off x="6585719" y="1337187"/>
            <a:ext cx="2391011" cy="1601015"/>
            <a:chOff x="59939" y="148802"/>
            <a:chExt cx="2391010" cy="1601015"/>
          </a:xfrm>
        </p:grpSpPr>
        <p:sp>
          <p:nvSpPr>
            <p:cNvPr id="686" name="Rectangle aux angles arrondis"/>
            <p:cNvSpPr/>
            <p:nvPr/>
          </p:nvSpPr>
          <p:spPr>
            <a:xfrm rot="660000">
              <a:off x="59939" y="148802"/>
              <a:ext cx="2391010" cy="1601015"/>
            </a:xfrm>
            <a:prstGeom prst="roundRect">
              <a:avLst>
                <a:gd name="adj" fmla="val 13100"/>
              </a:avLst>
            </a:prstGeom>
            <a:solidFill>
              <a:srgbClr val="FFC000"/>
            </a:solidFill>
            <a:ln w="38100" cap="flat">
              <a:solidFill>
                <a:srgbClr val="FFFFFF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87" name="ENT du collège :  Espace Orientation"/>
            <p:cNvSpPr txBox="1"/>
            <p:nvPr/>
          </p:nvSpPr>
          <p:spPr>
            <a:xfrm rot="660000">
              <a:off x="236724" y="468150"/>
              <a:ext cx="2159517" cy="9893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 algn="ctr">
                <a:defRPr sz="2400">
                  <a:latin typeface="MV Boli"/>
                  <a:ea typeface="MV Boli"/>
                  <a:cs typeface="MV Boli"/>
                  <a:sym typeface="MV Boli"/>
                </a:defRPr>
              </a:pPr>
              <a:r>
                <a:rPr dirty="0"/>
                <a:t>ENT du collège :  </a:t>
              </a:r>
              <a:r>
                <a:rPr sz="2000" dirty="0" err="1"/>
                <a:t>Espace</a:t>
              </a:r>
              <a:r>
                <a:rPr sz="2000" dirty="0"/>
                <a:t> Orientation</a:t>
              </a:r>
            </a:p>
          </p:txBody>
        </p:sp>
      </p:grpSp>
      <p:grpSp>
        <p:nvGrpSpPr>
          <p:cNvPr id="692" name="Rectangle à coins arrondis 7"/>
          <p:cNvGrpSpPr/>
          <p:nvPr/>
        </p:nvGrpSpPr>
        <p:grpSpPr>
          <a:xfrm>
            <a:off x="3262533" y="2848645"/>
            <a:ext cx="3125782" cy="1652000"/>
            <a:chOff x="-36652" y="-85549"/>
            <a:chExt cx="3125781" cy="1651999"/>
          </a:xfrm>
        </p:grpSpPr>
        <p:sp>
          <p:nvSpPr>
            <p:cNvPr id="690" name="Rectangle aux angles arrondis"/>
            <p:cNvSpPr/>
            <p:nvPr/>
          </p:nvSpPr>
          <p:spPr>
            <a:xfrm rot="21156346">
              <a:off x="-36652" y="-85549"/>
              <a:ext cx="3125781" cy="1651999"/>
            </a:xfrm>
            <a:prstGeom prst="roundRect">
              <a:avLst>
                <a:gd name="adj" fmla="val 16625"/>
              </a:avLst>
            </a:prstGeom>
            <a:gradFill flip="none" rotWithShape="1">
              <a:gsLst>
                <a:gs pos="0">
                  <a:srgbClr val="C8B2E9"/>
                </a:gs>
                <a:gs pos="35000">
                  <a:srgbClr val="D8C9EE"/>
                </a:gs>
                <a:gs pos="100000">
                  <a:srgbClr val="F0EAF9"/>
                </a:gs>
              </a:gsLst>
              <a:lin ang="16200000" scaled="0"/>
            </a:gradFill>
            <a:ln w="9525" cap="flat">
              <a:solidFill>
                <a:srgbClr val="7D60A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91" name="Rendez-vous avec la…"/>
            <p:cNvSpPr txBox="1"/>
            <p:nvPr/>
          </p:nvSpPr>
          <p:spPr>
            <a:xfrm rot="21156346">
              <a:off x="91055" y="22845"/>
              <a:ext cx="2891750" cy="13234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 algn="ctr">
                <a:defRPr sz="2400">
                  <a:latin typeface="+mj-lt"/>
                  <a:ea typeface="+mj-ea"/>
                  <a:cs typeface="+mj-cs"/>
                  <a:sym typeface="Calibri"/>
                </a:defRPr>
              </a:pPr>
              <a:r>
                <a:rPr lang="fr-FR" sz="1600" dirty="0">
                  <a:latin typeface="MV Boli" pitchFamily="2" charset="0"/>
                  <a:cs typeface="MV Boli" pitchFamily="2" charset="0"/>
                </a:rPr>
                <a:t>Entretien avec le professeur principal et/ou</a:t>
              </a:r>
              <a:r>
                <a:rPr sz="1600" dirty="0">
                  <a:latin typeface="MV Boli" pitchFamily="2" charset="0"/>
                  <a:cs typeface="MV Boli" pitchFamily="2" charset="0"/>
                </a:rPr>
                <a:t> avec la </a:t>
              </a:r>
            </a:p>
            <a:p>
              <a:pPr algn="ctr">
                <a:defRPr sz="2400">
                  <a:latin typeface="+mj-lt"/>
                  <a:ea typeface="+mj-ea"/>
                  <a:cs typeface="+mj-cs"/>
                  <a:sym typeface="Calibri"/>
                </a:defRPr>
              </a:pPr>
              <a:r>
                <a:rPr sz="1600" dirty="0" err="1">
                  <a:latin typeface="MV Boli" pitchFamily="2" charset="0"/>
                  <a:cs typeface="MV Boli" pitchFamily="2" charset="0"/>
                </a:rPr>
                <a:t>Psychologue</a:t>
              </a:r>
              <a:r>
                <a:rPr sz="1600" dirty="0">
                  <a:latin typeface="MV Boli" pitchFamily="2" charset="0"/>
                  <a:cs typeface="MV Boli" pitchFamily="2" charset="0"/>
                </a:rPr>
                <a:t> Education </a:t>
              </a:r>
              <a:r>
                <a:rPr lang="fr-FR" sz="1600" dirty="0" err="1">
                  <a:latin typeface="MV Boli" pitchFamily="2" charset="0"/>
                  <a:cs typeface="MV Boli" pitchFamily="2" charset="0"/>
                </a:rPr>
                <a:t>N</a:t>
              </a:r>
              <a:r>
                <a:rPr sz="1600" dirty="0" err="1">
                  <a:latin typeface="MV Boli" pitchFamily="2" charset="0"/>
                  <a:cs typeface="MV Boli" pitchFamily="2" charset="0"/>
                </a:rPr>
                <a:t>ationale</a:t>
              </a:r>
              <a:endParaRPr sz="1600" dirty="0">
                <a:latin typeface="MV Boli" pitchFamily="2" charset="0"/>
                <a:cs typeface="MV Boli" pitchFamily="2" charset="0"/>
              </a:endParaRPr>
            </a:p>
            <a:p>
              <a:pPr algn="ctr">
                <a:defRPr sz="2400">
                  <a:latin typeface="+mj-lt"/>
                  <a:ea typeface="+mj-ea"/>
                  <a:cs typeface="+mj-cs"/>
                  <a:sym typeface="Calibri"/>
                </a:defRPr>
              </a:pPr>
              <a:r>
                <a:rPr sz="1600" dirty="0">
                  <a:latin typeface="MV Boli" pitchFamily="2" charset="0"/>
                  <a:cs typeface="MV Boli" pitchFamily="2" charset="0"/>
                </a:rPr>
                <a:t>le </a:t>
              </a:r>
              <a:r>
                <a:rPr lang="fr-FR" sz="1600" dirty="0">
                  <a:latin typeface="MV Boli" pitchFamily="2" charset="0"/>
                  <a:cs typeface="MV Boli" pitchFamily="2" charset="0"/>
                </a:rPr>
                <a:t>jeudi </a:t>
              </a:r>
              <a:r>
                <a:rPr sz="1600" dirty="0">
                  <a:latin typeface="MV Boli" pitchFamily="2" charset="0"/>
                  <a:cs typeface="MV Boli" pitchFamily="2" charset="0"/>
                </a:rPr>
                <a:t>au collège  </a:t>
              </a:r>
            </a:p>
          </p:txBody>
        </p:sp>
      </p:grpSp>
      <p:grpSp>
        <p:nvGrpSpPr>
          <p:cNvPr id="695" name="Rectangle à coins arrondis 3"/>
          <p:cNvGrpSpPr/>
          <p:nvPr/>
        </p:nvGrpSpPr>
        <p:grpSpPr>
          <a:xfrm>
            <a:off x="952661" y="5103899"/>
            <a:ext cx="5120332" cy="1248755"/>
            <a:chOff x="-481982" y="145591"/>
            <a:chExt cx="5120330" cy="1248754"/>
          </a:xfrm>
        </p:grpSpPr>
        <p:sp>
          <p:nvSpPr>
            <p:cNvPr id="693" name="Rectangle aux angles arrondis"/>
            <p:cNvSpPr/>
            <p:nvPr/>
          </p:nvSpPr>
          <p:spPr>
            <a:xfrm rot="21105938">
              <a:off x="-462729" y="145591"/>
              <a:ext cx="5101077" cy="1248754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28000">
                  <a:srgbClr val="B6DAF2"/>
                </a:gs>
                <a:gs pos="100000">
                  <a:srgbClr val="7CB8DE"/>
                </a:gs>
              </a:gsLst>
              <a:lin ang="5400000" scaled="0"/>
            </a:gradFill>
            <a:ln w="9525" cap="flat">
              <a:solidFill>
                <a:srgbClr val="00ADDC"/>
              </a:solidFill>
              <a:prstDash val="solid"/>
              <a:round/>
            </a:ln>
            <a:effectLst>
              <a:outerShdw blurRad="63500" dist="50800" dir="5400000" rotWithShape="0">
                <a:srgbClr val="000000">
                  <a:alpha val="20000"/>
                </a:srgbClr>
              </a:outerShdw>
            </a:effectLst>
          </p:spPr>
          <p:txBody>
            <a:bodyPr wrap="square" lIns="45718" tIns="45718" rIns="45718" bIns="45718" numCol="1" anchor="ctr">
              <a:noAutofit/>
            </a:bodyPr>
            <a:lstStyle/>
            <a:p>
              <a:pPr defTabSz="449262">
                <a:defRPr>
                  <a:solidFill>
                    <a:srgbClr val="000066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94" name="Centre d’Information et d’Orientation d’Annecy tél. 04 50 88 48 01 Site: www.ac-grenoble.fr/cio-annecy/"/>
            <p:cNvSpPr txBox="1"/>
            <p:nvPr/>
          </p:nvSpPr>
          <p:spPr>
            <a:xfrm rot="21105938">
              <a:off x="-481982" y="324006"/>
              <a:ext cx="4956603" cy="9694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 algn="ctr" defTabSz="449262">
                <a:defRPr sz="1600">
                  <a:solidFill>
                    <a:srgbClr val="000066"/>
                  </a:solidFill>
                  <a:latin typeface="MV Boli"/>
                  <a:ea typeface="MV Boli"/>
                  <a:cs typeface="MV Boli"/>
                  <a:sym typeface="MV Boli"/>
                </a:defRPr>
              </a:pPr>
              <a:endParaRPr lang="fr-FR" sz="900" dirty="0"/>
            </a:p>
            <a:p>
              <a:pPr algn="ctr" defTabSz="449262">
                <a:defRPr sz="1600">
                  <a:solidFill>
                    <a:srgbClr val="000066"/>
                  </a:solidFill>
                  <a:latin typeface="MV Boli"/>
                  <a:ea typeface="MV Boli"/>
                  <a:cs typeface="MV Boli"/>
                  <a:sym typeface="MV Boli"/>
                </a:defRPr>
              </a:pPr>
              <a:r>
                <a:rPr dirty="0"/>
                <a:t>Centre </a:t>
              </a:r>
              <a:r>
                <a:rPr dirty="0" err="1"/>
                <a:t>d’Information</a:t>
              </a:r>
              <a:r>
                <a:rPr dirty="0"/>
                <a:t> et </a:t>
              </a:r>
              <a:r>
                <a:rPr dirty="0" err="1"/>
                <a:t>d’Orientation</a:t>
              </a:r>
              <a:r>
                <a:rPr dirty="0"/>
                <a:t> </a:t>
              </a:r>
              <a:r>
                <a:rPr dirty="0" err="1"/>
                <a:t>d’Annecy</a:t>
              </a:r>
              <a:endParaRPr lang="fr-FR" dirty="0"/>
            </a:p>
            <a:p>
              <a:pPr algn="ctr" defTabSz="449262">
                <a:defRPr sz="1600">
                  <a:solidFill>
                    <a:srgbClr val="000066"/>
                  </a:solidFill>
                  <a:latin typeface="MV Boli"/>
                  <a:ea typeface="MV Boli"/>
                  <a:cs typeface="MV Boli"/>
                  <a:sym typeface="MV Boli"/>
                </a:defRPr>
              </a:pPr>
              <a:r>
                <a:rPr dirty="0" err="1"/>
                <a:t>tél</a:t>
              </a:r>
              <a:r>
                <a:rPr dirty="0"/>
                <a:t>. 04 50 88 48 01</a:t>
              </a:r>
              <a:r>
                <a:rPr lang="fr-FR" dirty="0"/>
                <a:t> sur Rdv</a:t>
              </a:r>
              <a:br>
                <a:rPr lang="fr-FR" dirty="0"/>
              </a:br>
              <a:r>
                <a:rPr dirty="0"/>
                <a:t>Site:</a:t>
              </a:r>
              <a:r>
                <a:rPr lang="fr-FR" dirty="0"/>
                <a:t> </a:t>
              </a:r>
              <a:r>
                <a:rPr lang="fr-FR" dirty="0" err="1">
                  <a:hlinkClick r:id="rId3"/>
                </a:rPr>
                <a:t>cio</a:t>
              </a:r>
              <a:r>
                <a:rPr lang="fr-FR" dirty="0">
                  <a:hlinkClick r:id="rId3"/>
                </a:rPr>
                <a:t> d'Annecy</a:t>
              </a:r>
              <a:endParaRPr u="sng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1685938" y="812336"/>
            <a:ext cx="3563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latin typeface="MV Boli" pitchFamily="2" charset="0"/>
                <a:cs typeface="MV Boli" pitchFamily="2" charset="0"/>
                <a:hlinkClick r:id="rId4"/>
              </a:rPr>
              <a:t>https://www.onisep.fr</a:t>
            </a:r>
            <a:r>
              <a:rPr lang="fr-FR" dirty="0">
                <a:hlinkClick r:id="rId4"/>
              </a:rPr>
              <a:t>/</a:t>
            </a:r>
            <a:endParaRPr lang="fr-FR" dirty="0"/>
          </a:p>
          <a:p>
            <a:endParaRPr lang="fr-FR" dirty="0"/>
          </a:p>
        </p:txBody>
      </p:sp>
      <p:pic>
        <p:nvPicPr>
          <p:cNvPr id="28" name="Image 2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071" y="3395724"/>
            <a:ext cx="1761580" cy="2245510"/>
          </a:xfrm>
          <a:prstGeom prst="rect">
            <a:avLst/>
          </a:prstGeom>
        </p:spPr>
      </p:pic>
      <p:pic>
        <p:nvPicPr>
          <p:cNvPr id="27" name="Image 2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44" y="1346496"/>
            <a:ext cx="2587048" cy="1711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828303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FF862B-3493-8413-8160-C7369D19D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Les changements à venir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65553EA-FF1D-69C0-19E3-563A4F8D88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47625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u="sng" dirty="0"/>
              <a:t>Brevet 2025 </a:t>
            </a:r>
            <a:r>
              <a:rPr lang="fr-FR" dirty="0"/>
              <a:t>:</a:t>
            </a:r>
          </a:p>
          <a:p>
            <a:r>
              <a:rPr lang="fr-FR" dirty="0"/>
              <a:t> - Des notes séparées en histoire-géographie et en EMC.</a:t>
            </a:r>
            <a:br>
              <a:rPr lang="fr-FR" dirty="0"/>
            </a:br>
            <a:r>
              <a:rPr lang="fr-FR" dirty="0"/>
              <a:t>- Introduction d’une mention "très bien avec félicitations du jury" pour les élèves qui obtiennent 18/20 ou plus.</a:t>
            </a:r>
          </a:p>
          <a:p>
            <a:pPr marL="0" indent="0">
              <a:buNone/>
            </a:pPr>
            <a:r>
              <a:rPr lang="fr-FR" u="sng" dirty="0"/>
              <a:t>Brevet 2026 </a:t>
            </a:r>
            <a:r>
              <a:rPr lang="fr-FR" dirty="0"/>
              <a:t>:</a:t>
            </a:r>
          </a:p>
          <a:p>
            <a:r>
              <a:rPr lang="fr-FR" dirty="0"/>
              <a:t>- Une nouvelle répartition entre contrôle continu (40 %) et épreuves terminales (60 %).</a:t>
            </a:r>
            <a:br>
              <a:rPr lang="fr-FR" dirty="0"/>
            </a:br>
            <a:r>
              <a:rPr lang="fr-FR" dirty="0"/>
              <a:t>- Le contrôle continu sera désormais fondé sur la moyenne des notes de 3e.</a:t>
            </a:r>
          </a:p>
          <a:p>
            <a:pPr marL="0" indent="0">
              <a:buNone/>
            </a:pPr>
            <a:r>
              <a:rPr lang="fr-FR" u="sng" dirty="0"/>
              <a:t>Brevet 2027 </a:t>
            </a:r>
            <a:r>
              <a:rPr lang="fr-FR" dirty="0"/>
              <a:t>:</a:t>
            </a:r>
          </a:p>
          <a:p>
            <a:r>
              <a:rPr lang="fr-FR" dirty="0"/>
              <a:t>- Le DNB devient obligatoire pour accéder directement à la 2nde générale, technologique ou professionnelle.</a:t>
            </a:r>
          </a:p>
        </p:txBody>
      </p:sp>
    </p:spTree>
    <p:extLst>
      <p:ext uri="{BB962C8B-B14F-4D97-AF65-F5344CB8AC3E}">
        <p14:creationId xmlns:p14="http://schemas.microsoft.com/office/powerpoint/2010/main" val="2335783580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Titre 1"/>
          <p:cNvSpPr txBox="1">
            <a:spLocks noGrp="1"/>
          </p:cNvSpPr>
          <p:nvPr>
            <p:ph type="title"/>
          </p:nvPr>
        </p:nvSpPr>
        <p:spPr>
          <a:xfrm>
            <a:off x="1143000" y="-243411"/>
            <a:ext cx="6781800" cy="1600207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Du collégien au lycéen…</a:t>
            </a:r>
          </a:p>
        </p:txBody>
      </p:sp>
      <p:sp>
        <p:nvSpPr>
          <p:cNvPr id="885" name="Espace réservé du contenu 2"/>
          <p:cNvSpPr txBox="1">
            <a:spLocks noGrp="1"/>
          </p:cNvSpPr>
          <p:nvPr>
            <p:ph type="body" sz="half" idx="1"/>
          </p:nvPr>
        </p:nvSpPr>
        <p:spPr>
          <a:xfrm>
            <a:off x="683568" y="1844824"/>
            <a:ext cx="7543801" cy="251805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Se préparer à la classe de seconde dans une année qui passe très vite</a:t>
            </a:r>
          </a:p>
          <a:p>
            <a:pPr>
              <a:buFontTx/>
              <a:buChar char="-"/>
            </a:pPr>
            <a:r>
              <a:t>Le vouloir</a:t>
            </a:r>
          </a:p>
          <a:p>
            <a:pPr>
              <a:buFontTx/>
              <a:buChar char="-"/>
            </a:pPr>
            <a:r>
              <a:t>La motivation</a:t>
            </a:r>
          </a:p>
          <a:p>
            <a:pPr>
              <a:buFontTx/>
              <a:buChar char="-"/>
            </a:pPr>
            <a:r>
              <a:t>Le travail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Titre 1"/>
          <p:cNvSpPr txBox="1">
            <a:spLocks noGrp="1"/>
          </p:cNvSpPr>
          <p:nvPr>
            <p:ph type="title"/>
          </p:nvPr>
        </p:nvSpPr>
        <p:spPr>
          <a:xfrm>
            <a:off x="971600" y="332652"/>
            <a:ext cx="7626423" cy="801224"/>
          </a:xfrm>
          <a:prstGeom prst="rect">
            <a:avLst/>
          </a:prstGeom>
        </p:spPr>
        <p:txBody>
          <a:bodyPr/>
          <a:lstStyle>
            <a:lvl1pPr defTabSz="877822">
              <a:defRPr sz="4600"/>
            </a:lvl1pPr>
          </a:lstStyle>
          <a:p>
            <a:r>
              <a:t>Etre acteur de sa formation</a:t>
            </a:r>
          </a:p>
        </p:txBody>
      </p:sp>
      <p:sp>
        <p:nvSpPr>
          <p:cNvPr id="888" name="Espace réservé du contenu 2"/>
          <p:cNvSpPr txBox="1">
            <a:spLocks noGrp="1"/>
          </p:cNvSpPr>
          <p:nvPr>
            <p:ph type="body" idx="1"/>
          </p:nvPr>
        </p:nvSpPr>
        <p:spPr>
          <a:xfrm>
            <a:off x="755576" y="1556788"/>
            <a:ext cx="7543801" cy="4248481"/>
          </a:xfrm>
          <a:prstGeom prst="rect">
            <a:avLst/>
          </a:prstGeom>
        </p:spPr>
        <p:txBody>
          <a:bodyPr/>
          <a:lstStyle/>
          <a:p>
            <a:r>
              <a:rPr dirty="0"/>
              <a:t>Le travail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classe</a:t>
            </a:r>
            <a:r>
              <a:rPr dirty="0"/>
              <a:t> : 	- </a:t>
            </a:r>
            <a:r>
              <a:rPr dirty="0" err="1"/>
              <a:t>écouter</a:t>
            </a:r>
            <a:endParaRPr dirty="0"/>
          </a:p>
          <a:p>
            <a:pPr marL="0" indent="0">
              <a:buSzTx/>
              <a:buNone/>
            </a:pPr>
            <a:r>
              <a:rPr dirty="0"/>
              <a:t>				- </a:t>
            </a:r>
            <a:r>
              <a:rPr dirty="0" err="1"/>
              <a:t>participer</a:t>
            </a:r>
            <a:endParaRPr dirty="0"/>
          </a:p>
          <a:p>
            <a:pPr marL="0" indent="0">
              <a:buSzTx/>
              <a:buNone/>
            </a:pPr>
            <a:r>
              <a:rPr dirty="0"/>
              <a:t>				- </a:t>
            </a:r>
            <a:r>
              <a:rPr dirty="0" err="1"/>
              <a:t>solliciter</a:t>
            </a:r>
            <a:r>
              <a:rPr dirty="0"/>
              <a:t> les </a:t>
            </a:r>
            <a:r>
              <a:rPr dirty="0" err="1"/>
              <a:t>professeurs</a:t>
            </a:r>
            <a:endParaRPr dirty="0"/>
          </a:p>
          <a:p>
            <a:pPr marL="0" indent="0">
              <a:buSzTx/>
              <a:buNone/>
            </a:pPr>
            <a:r>
              <a:rPr dirty="0"/>
              <a:t>				- </a:t>
            </a:r>
            <a:r>
              <a:rPr dirty="0" err="1"/>
              <a:t>analyser</a:t>
            </a:r>
            <a:r>
              <a:rPr dirty="0"/>
              <a:t> </a:t>
            </a:r>
            <a:r>
              <a:rPr dirty="0" err="1"/>
              <a:t>ses</a:t>
            </a:r>
            <a:r>
              <a:rPr dirty="0"/>
              <a:t> </a:t>
            </a:r>
            <a:r>
              <a:rPr dirty="0" err="1"/>
              <a:t>erreurs</a:t>
            </a:r>
            <a:endParaRPr dirty="0"/>
          </a:p>
          <a:p>
            <a:pPr marL="0" indent="0">
              <a:buSzTx/>
              <a:buNone/>
            </a:pPr>
            <a:endParaRPr dirty="0"/>
          </a:p>
          <a:p>
            <a:r>
              <a:rPr dirty="0"/>
              <a:t>Le travail personnel : 	Lire / </a:t>
            </a:r>
            <a:r>
              <a:rPr dirty="0" err="1"/>
              <a:t>apprendre</a:t>
            </a:r>
            <a:r>
              <a:rPr dirty="0"/>
              <a:t>/ </a:t>
            </a:r>
            <a:r>
              <a:rPr dirty="0" err="1"/>
              <a:t>réviser</a:t>
            </a:r>
            <a:endParaRPr dirty="0"/>
          </a:p>
          <a:p>
            <a:pPr marL="0" indent="0">
              <a:buSzTx/>
              <a:buNone/>
            </a:pPr>
            <a:r>
              <a:rPr dirty="0"/>
              <a:t>			</a:t>
            </a:r>
            <a:r>
              <a:rPr dirty="0" err="1"/>
              <a:t>s’entrainer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faisant</a:t>
            </a:r>
            <a:r>
              <a:rPr dirty="0"/>
              <a:t> </a:t>
            </a:r>
            <a:r>
              <a:rPr dirty="0" err="1"/>
              <a:t>ses</a:t>
            </a:r>
            <a:r>
              <a:rPr dirty="0"/>
              <a:t> devoirs</a:t>
            </a:r>
          </a:p>
          <a:p>
            <a:pPr marL="0" indent="0">
              <a:buSzTx/>
              <a:buNone/>
            </a:pPr>
            <a:r>
              <a:rPr dirty="0"/>
              <a:t>	</a:t>
            </a:r>
            <a:r>
              <a:rPr dirty="0" err="1"/>
              <a:t>régulièrement</a:t>
            </a:r>
            <a:r>
              <a:rPr dirty="0"/>
              <a:t> avec un temps de travail fixe et </a:t>
            </a:r>
            <a:r>
              <a:rPr dirty="0" err="1"/>
              <a:t>organisé</a:t>
            </a:r>
            <a:r>
              <a:rPr dirty="0"/>
              <a:t>, </a:t>
            </a:r>
            <a:r>
              <a:rPr dirty="0" err="1"/>
              <a:t>planifié</a:t>
            </a:r>
            <a:endParaRPr dirty="0"/>
          </a:p>
        </p:txBody>
      </p:sp>
      <p:sp>
        <p:nvSpPr>
          <p:cNvPr id="889" name="Flèche droite 3"/>
          <p:cNvSpPr/>
          <p:nvPr/>
        </p:nvSpPr>
        <p:spPr>
          <a:xfrm flipV="1">
            <a:off x="3814366" y="4089401"/>
            <a:ext cx="360045" cy="19352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2225">
            <a:solidFill>
              <a:srgbClr val="7E0101"/>
            </a:solidFill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2" name="Flèche droite 3">
            <a:extLst>
              <a:ext uri="{FF2B5EF4-FFF2-40B4-BE49-F238E27FC236}">
                <a16:creationId xmlns:a16="http://schemas.microsoft.com/office/drawing/2014/main" id="{F050D60E-D421-2690-AB48-FF715C52D695}"/>
              </a:ext>
            </a:extLst>
          </p:cNvPr>
          <p:cNvSpPr/>
          <p:nvPr/>
        </p:nvSpPr>
        <p:spPr>
          <a:xfrm flipV="1">
            <a:off x="3001566" y="4527551"/>
            <a:ext cx="360045" cy="19352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2225">
            <a:solidFill>
              <a:srgbClr val="7E0101"/>
            </a:solidFill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Espace réservé du contenu 2"/>
          <p:cNvSpPr txBox="1">
            <a:spLocks noGrp="1"/>
          </p:cNvSpPr>
          <p:nvPr>
            <p:ph type="body" idx="1"/>
          </p:nvPr>
        </p:nvSpPr>
        <p:spPr>
          <a:xfrm>
            <a:off x="827583" y="1412772"/>
            <a:ext cx="7992889" cy="453428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  <a:defRPr sz="2800"/>
            </a:pPr>
            <a:r>
              <a:t>La liberté au lycée</a:t>
            </a:r>
          </a:p>
          <a:p>
            <a:pPr>
              <a:spcBef>
                <a:spcPts val="600"/>
              </a:spcBef>
              <a:defRPr sz="2800"/>
            </a:pPr>
            <a:r>
              <a:t>Les distracteurs quand on travaille, les fréquentations</a:t>
            </a:r>
          </a:p>
          <a:p>
            <a:pPr>
              <a:spcBef>
                <a:spcPts val="600"/>
              </a:spcBef>
              <a:defRPr sz="2800"/>
            </a:pPr>
            <a:r>
              <a:t>Les addictions</a:t>
            </a:r>
          </a:p>
          <a:p>
            <a:pPr>
              <a:spcBef>
                <a:spcPts val="600"/>
              </a:spcBef>
              <a:defRPr sz="2800"/>
            </a:pPr>
            <a:r>
              <a:t>Les mauvais choix</a:t>
            </a:r>
          </a:p>
        </p:txBody>
      </p:sp>
      <p:sp>
        <p:nvSpPr>
          <p:cNvPr id="892" name="ZoneTexte 3"/>
          <p:cNvSpPr txBox="1"/>
          <p:nvPr/>
        </p:nvSpPr>
        <p:spPr>
          <a:xfrm rot="20535930">
            <a:off x="1014132" y="693193"/>
            <a:ext cx="1348725" cy="3484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M. DECLIC</a:t>
            </a:r>
          </a:p>
        </p:txBody>
      </p:sp>
      <p:sp>
        <p:nvSpPr>
          <p:cNvPr id="893" name="ZoneTexte 4"/>
          <p:cNvSpPr txBox="1"/>
          <p:nvPr/>
        </p:nvSpPr>
        <p:spPr>
          <a:xfrm>
            <a:off x="3753622" y="548573"/>
            <a:ext cx="1348726" cy="3484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M. YAKA</a:t>
            </a:r>
          </a:p>
        </p:txBody>
      </p:sp>
      <p:sp>
        <p:nvSpPr>
          <p:cNvPr id="894" name="ZoneTexte 5"/>
          <p:cNvSpPr txBox="1"/>
          <p:nvPr/>
        </p:nvSpPr>
        <p:spPr>
          <a:xfrm rot="645685">
            <a:off x="6131838" y="692877"/>
            <a:ext cx="1708764" cy="3484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M. FOKON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Espace réservé du contenu 2"/>
          <p:cNvSpPr txBox="1">
            <a:spLocks noGrp="1"/>
          </p:cNvSpPr>
          <p:nvPr>
            <p:ph type="body" sz="half" idx="1"/>
          </p:nvPr>
        </p:nvSpPr>
        <p:spPr>
          <a:xfrm>
            <a:off x="1691676" y="620684"/>
            <a:ext cx="6186273" cy="388620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700"/>
              </a:spcBef>
              <a:buSzTx/>
              <a:buNone/>
              <a:defRPr sz="3200"/>
            </a:lvl1pPr>
          </a:lstStyle>
          <a:p>
            <a:r>
              <a:t>Travailler son projet, le construire</a:t>
            </a:r>
          </a:p>
        </p:txBody>
      </p:sp>
      <p:pic>
        <p:nvPicPr>
          <p:cNvPr id="897" name="Image 3" descr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3212975"/>
            <a:ext cx="2808312" cy="28083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Titre 1"/>
          <p:cNvSpPr txBox="1">
            <a:spLocks noGrp="1"/>
          </p:cNvSpPr>
          <p:nvPr>
            <p:ph type="title"/>
          </p:nvPr>
        </p:nvSpPr>
        <p:spPr>
          <a:xfrm>
            <a:off x="899591" y="4149080"/>
            <a:ext cx="6781801" cy="1600205"/>
          </a:xfrm>
          <a:prstGeom prst="rect">
            <a:avLst/>
          </a:prstGeom>
        </p:spPr>
        <p:txBody>
          <a:bodyPr/>
          <a:lstStyle/>
          <a:p>
            <a:r>
              <a:t>Questions diverses…</a:t>
            </a:r>
          </a:p>
        </p:txBody>
      </p:sp>
      <p:pic>
        <p:nvPicPr>
          <p:cNvPr id="900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799" y="1844824"/>
            <a:ext cx="3612335" cy="24957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949325" y="1830388"/>
            <a:ext cx="7343775" cy="649287"/>
          </a:xfrm>
          <a:prstGeom prst="rect">
            <a:avLst/>
          </a:prstGeom>
          <a:solidFill>
            <a:schemeClr val="bg2">
              <a:lumMod val="75000"/>
            </a:schemeClr>
          </a:solidFill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1pPr>
            <a:lvl2pPr marL="37931725" indent="-37474525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fr-FR" altLang="fr-FR" sz="3600" kern="1200" dirty="0">
                <a:solidFill>
                  <a:srgbClr val="000000"/>
                </a:solidFill>
                <a:latin typeface="MV Boli" pitchFamily="2" charset="0"/>
                <a:cs typeface="Arial" charset="0"/>
              </a:rPr>
              <a:t>Deux voies après la troisième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432910" y="2908189"/>
            <a:ext cx="4254111" cy="1672583"/>
            <a:chOff x="657" y="1797"/>
            <a:chExt cx="1915" cy="1179"/>
          </a:xfrm>
        </p:grpSpPr>
        <p:sp>
          <p:nvSpPr>
            <p:cNvPr id="4105" name="Line 3"/>
            <p:cNvSpPr>
              <a:spLocks noChangeShapeType="1"/>
            </p:cNvSpPr>
            <p:nvPr/>
          </p:nvSpPr>
          <p:spPr bwMode="auto">
            <a:xfrm>
              <a:off x="657" y="1797"/>
              <a:ext cx="1" cy="1179"/>
            </a:xfrm>
            <a:prstGeom prst="line">
              <a:avLst/>
            </a:prstGeom>
            <a:ln w="38100">
              <a:headEnd/>
              <a:tailEnd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pPr defTabSz="449263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kern="1200">
                <a:solidFill>
                  <a:prstClr val="black"/>
                </a:solidFill>
              </a:endParaRPr>
            </a:p>
          </p:txBody>
        </p:sp>
        <p:sp>
          <p:nvSpPr>
            <p:cNvPr id="4106" name="Line 4"/>
            <p:cNvSpPr>
              <a:spLocks noChangeShapeType="1"/>
            </p:cNvSpPr>
            <p:nvPr/>
          </p:nvSpPr>
          <p:spPr bwMode="auto">
            <a:xfrm>
              <a:off x="657" y="1797"/>
              <a:ext cx="827" cy="1"/>
            </a:xfrm>
            <a:prstGeom prst="line">
              <a:avLst/>
            </a:prstGeom>
            <a:ln w="38100">
              <a:headEnd/>
              <a:tailEnd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pPr defTabSz="449263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kern="1200">
                <a:solidFill>
                  <a:prstClr val="black"/>
                </a:solidFill>
              </a:endParaRPr>
            </a:p>
          </p:txBody>
        </p:sp>
        <p:sp>
          <p:nvSpPr>
            <p:cNvPr id="4107" name="Text Box 5"/>
            <p:cNvSpPr txBox="1">
              <a:spLocks noChangeArrowheads="1"/>
            </p:cNvSpPr>
            <p:nvPr/>
          </p:nvSpPr>
          <p:spPr bwMode="auto">
            <a:xfrm>
              <a:off x="680" y="1999"/>
              <a:ext cx="1892" cy="837"/>
            </a:xfrm>
            <a:prstGeom prst="rect">
              <a:avLst/>
            </a:prstGeom>
            <a:gradFill rotWithShape="1">
              <a:gsLst>
                <a:gs pos="0">
                  <a:srgbClr val="FFD9AD"/>
                </a:gs>
                <a:gs pos="28000">
                  <a:srgbClr val="FFD9AD"/>
                </a:gs>
                <a:gs pos="100000">
                  <a:srgbClr val="FEB668"/>
                </a:gs>
              </a:gsLst>
              <a:lin ang="5400000"/>
            </a:gradFill>
            <a:ln w="9525">
              <a:solidFill>
                <a:srgbClr val="FEB80A"/>
              </a:solidFill>
              <a:miter lim="800000"/>
              <a:headEnd/>
              <a:tailEnd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p:spPr>
          <p:txBody>
            <a:bodyPr wrap="squar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SimSun" pitchFamily="2" charset="-122"/>
                </a:defRPr>
              </a:lvl1pPr>
              <a:lvl2pPr marL="37931725" indent="-3747452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SimSun" pitchFamily="2" charset="-122"/>
                </a:defRPr>
              </a:lvl2pPr>
              <a:lvl3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SimSun" pitchFamily="2" charset="-122"/>
                </a:defRPr>
              </a:lvl3pPr>
              <a:lvl4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SimSun" pitchFamily="2" charset="-122"/>
                </a:defRPr>
              </a:lvl4pPr>
              <a:lvl5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SimSun" pitchFamily="2" charset="-122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SimSun" pitchFamily="2" charset="-122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SimSun" pitchFamily="2" charset="-122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SimSun" pitchFamily="2" charset="-122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SimSun" pitchFamily="2" charset="-122"/>
                </a:defRPr>
              </a:lvl9pPr>
            </a:lstStyle>
            <a:p>
              <a:pPr algn="ctr" defTabSz="449263" eaLnBrk="1" fontAlgn="base" hangingPunct="1">
                <a:spcBef>
                  <a:spcPts val="1750"/>
                </a:spcBef>
                <a:spcAft>
                  <a:spcPct val="0"/>
                </a:spcAft>
                <a:buSzPct val="100000"/>
                <a:defRPr/>
              </a:pPr>
              <a:r>
                <a:rPr lang="fr-FR" altLang="fr-FR" sz="2800" kern="1200" dirty="0">
                  <a:solidFill>
                    <a:prstClr val="black"/>
                  </a:solidFill>
                  <a:latin typeface="MV Boli" pitchFamily="2" charset="0"/>
                  <a:cs typeface="Arial" charset="0"/>
                </a:rPr>
                <a:t>La voie </a:t>
              </a:r>
            </a:p>
            <a:p>
              <a:pPr algn="ctr" defTabSz="449263" eaLnBrk="1" fontAlgn="base" hangingPunct="1">
                <a:spcBef>
                  <a:spcPts val="1750"/>
                </a:spcBef>
                <a:spcAft>
                  <a:spcPct val="0"/>
                </a:spcAft>
                <a:buSzPct val="100000"/>
                <a:defRPr/>
              </a:pPr>
              <a:r>
                <a:rPr lang="fr-FR" altLang="fr-FR" sz="2800" kern="1200" dirty="0">
                  <a:solidFill>
                    <a:prstClr val="black"/>
                  </a:solidFill>
                  <a:latin typeface="MV Boli" pitchFamily="2" charset="0"/>
                  <a:cs typeface="Arial" charset="0"/>
                </a:rPr>
                <a:t>professionnelle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502859" y="2768407"/>
            <a:ext cx="3525663" cy="2451100"/>
            <a:chOff x="2835" y="1797"/>
            <a:chExt cx="1776" cy="1179"/>
          </a:xfrm>
        </p:grpSpPr>
        <p:sp>
          <p:nvSpPr>
            <p:cNvPr id="4102" name="Line 7"/>
            <p:cNvSpPr>
              <a:spLocks noChangeShapeType="1"/>
            </p:cNvSpPr>
            <p:nvPr/>
          </p:nvSpPr>
          <p:spPr bwMode="auto">
            <a:xfrm>
              <a:off x="2835" y="1797"/>
              <a:ext cx="1" cy="1179"/>
            </a:xfrm>
            <a:prstGeom prst="line">
              <a:avLst/>
            </a:prstGeom>
            <a:noFill/>
            <a:ln w="38100">
              <a:solidFill>
                <a:srgbClr val="002060"/>
              </a:solidFill>
              <a:round/>
              <a:headEnd/>
              <a:tailEnd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p:spPr>
          <p:txBody>
            <a:bodyPr/>
            <a:lstStyle/>
            <a:p>
              <a:pPr defTabSz="449263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kern="1200">
                <a:solidFill>
                  <a:prstClr val="white"/>
                </a:solidFill>
                <a:latin typeface="Arial" pitchFamily="4" charset="0"/>
                <a:ea typeface="SimSun" pitchFamily="2" charset="-122"/>
                <a:cs typeface="SimSun" pitchFamily="2" charset="-122"/>
              </a:endParaRPr>
            </a:p>
          </p:txBody>
        </p:sp>
        <p:sp>
          <p:nvSpPr>
            <p:cNvPr id="4103" name="Line 8"/>
            <p:cNvSpPr>
              <a:spLocks noChangeShapeType="1"/>
            </p:cNvSpPr>
            <p:nvPr/>
          </p:nvSpPr>
          <p:spPr bwMode="auto">
            <a:xfrm>
              <a:off x="2835" y="1797"/>
              <a:ext cx="681" cy="1"/>
            </a:xfrm>
            <a:prstGeom prst="line">
              <a:avLst/>
            </a:prstGeom>
            <a:noFill/>
            <a:ln w="38100">
              <a:solidFill>
                <a:srgbClr val="002060"/>
              </a:solidFill>
              <a:round/>
              <a:headEnd/>
              <a:tailEnd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p:spPr>
          <p:txBody>
            <a:bodyPr/>
            <a:lstStyle/>
            <a:p>
              <a:pPr defTabSz="449263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kern="1200">
                <a:solidFill>
                  <a:prstClr val="white"/>
                </a:solidFill>
                <a:latin typeface="Arial" pitchFamily="4" charset="0"/>
                <a:ea typeface="SimSun" pitchFamily="2" charset="-122"/>
                <a:cs typeface="SimSun" pitchFamily="2" charset="-122"/>
              </a:endParaRPr>
            </a:p>
          </p:txBody>
        </p:sp>
        <p:sp>
          <p:nvSpPr>
            <p:cNvPr id="4104" name="Text Box 9"/>
            <p:cNvSpPr txBox="1">
              <a:spLocks noChangeArrowheads="1"/>
            </p:cNvSpPr>
            <p:nvPr/>
          </p:nvSpPr>
          <p:spPr bwMode="auto">
            <a:xfrm>
              <a:off x="2881" y="1933"/>
              <a:ext cx="1730" cy="667"/>
            </a:xfrm>
            <a:prstGeom prst="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lIns="90000" tIns="46800" rIns="90000" bIns="46800">
              <a:spAutoFit/>
            </a:bodyPr>
            <a:lstStyle>
              <a:lvl1pPr eaLnBrk="0" hangingPunct="0"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SimSun" pitchFamily="2" charset="-122"/>
                </a:defRPr>
              </a:lvl1pPr>
              <a:lvl2pPr eaLnBrk="0" hangingPunct="0"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SimSun" pitchFamily="2" charset="-122"/>
                </a:defRPr>
              </a:lvl2pPr>
              <a:lvl3pPr eaLnBrk="0" hangingPunct="0"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SimSun" pitchFamily="2" charset="-122"/>
                </a:defRPr>
              </a:lvl3pPr>
              <a:lvl4pPr eaLnBrk="0" hangingPunct="0"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SimSun" pitchFamily="2" charset="-122"/>
                </a:defRPr>
              </a:lvl4pPr>
              <a:lvl5pPr eaLnBrk="0" hangingPunct="0"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SimSun" pitchFamily="2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SimSun" pitchFamily="2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SimSun" pitchFamily="2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SimSun" pitchFamily="2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pitchFamily="34" charset="0"/>
                  <a:ea typeface="SimSun" pitchFamily="2" charset="-122"/>
                </a:defRPr>
              </a:lvl9pPr>
            </a:lstStyle>
            <a:p>
              <a:pPr algn="ctr" defTabSz="449263" eaLnBrk="1" fontAlgn="base" hangingPunct="1">
                <a:lnSpc>
                  <a:spcPct val="150000"/>
                </a:lnSpc>
                <a:spcBef>
                  <a:spcPts val="1750"/>
                </a:spcBef>
                <a:spcAft>
                  <a:spcPct val="0"/>
                </a:spcAft>
                <a:buClrTx/>
                <a:buFontTx/>
                <a:buNone/>
                <a:defRPr/>
              </a:pPr>
              <a:r>
                <a:rPr lang="fr-FR" altLang="fr-FR" sz="2800" kern="1200" dirty="0">
                  <a:solidFill>
                    <a:prstClr val="white"/>
                  </a:solidFill>
                  <a:latin typeface="MV Boli" panose="02000500030200090000" pitchFamily="2" charset="0"/>
                  <a:cs typeface="MV Boli" panose="02000500030200090000" pitchFamily="2" charset="0"/>
                </a:rPr>
                <a:t>La voie générale et technologique</a:t>
              </a:r>
            </a:p>
          </p:txBody>
        </p:sp>
      </p:grpSp>
      <p:sp>
        <p:nvSpPr>
          <p:cNvPr id="4101" name="Text Box 10"/>
          <p:cNvSpPr txBox="1">
            <a:spLocks noChangeArrowheads="1"/>
          </p:cNvSpPr>
          <p:nvPr/>
        </p:nvSpPr>
        <p:spPr bwMode="auto">
          <a:xfrm>
            <a:off x="457200" y="332656"/>
            <a:ext cx="8229600" cy="1143000"/>
          </a:xfrm>
          <a:prstGeom prst="rect">
            <a:avLst/>
          </a:prstGeom>
          <a:gradFill>
            <a:gsLst>
              <a:gs pos="25000">
                <a:schemeClr val="bg2">
                  <a:lumMod val="50000"/>
                </a:schemeClr>
              </a:gs>
              <a:gs pos="100000">
                <a:schemeClr val="accent5">
                  <a:shade val="82000"/>
                  <a:satMod val="125000"/>
                  <a:lumMod val="74000"/>
                </a:schemeClr>
              </a:gs>
            </a:gsLst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fr-FR" altLang="fr-FR" sz="4400" kern="1200" dirty="0">
                <a:solidFill>
                  <a:srgbClr val="FEB80A">
                    <a:lumMod val="40000"/>
                    <a:lumOff val="60000"/>
                  </a:srgbClr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Les parcours de formation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700919" y="4943770"/>
            <a:ext cx="3281946" cy="138667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0000" tIns="46800" rIns="90000" bIns="46800">
            <a:spAutoFit/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lnSpc>
                <a:spcPct val="150000"/>
              </a:lnSpc>
              <a:spcBef>
                <a:spcPts val="175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fr-FR" altLang="fr-FR" sz="2800" kern="1200" dirty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La 2de générale et technologique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4621210" y="4943770"/>
            <a:ext cx="1937645" cy="1387176"/>
          </a:xfrm>
          <a:prstGeom prst="rect">
            <a:avLst/>
          </a:prstGeom>
          <a:gradFill rotWithShape="1">
            <a:gsLst>
              <a:gs pos="0">
                <a:srgbClr val="FFD9AD"/>
              </a:gs>
              <a:gs pos="28000">
                <a:srgbClr val="FFD9AD"/>
              </a:gs>
              <a:gs pos="100000">
                <a:srgbClr val="FEB668"/>
              </a:gs>
            </a:gsLst>
            <a:lin ang="5400000"/>
          </a:gradFill>
          <a:ln w="9525">
            <a:solidFill>
              <a:srgbClr val="FEB80A"/>
            </a:solidFill>
            <a:miter lim="800000"/>
            <a:headEnd/>
            <a:tailEnd/>
          </a:ln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1pPr>
            <a:lvl2pPr marL="37931725" indent="-37474525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lnSpc>
                <a:spcPct val="150000"/>
              </a:lnSpc>
              <a:spcBef>
                <a:spcPts val="1750"/>
              </a:spcBef>
              <a:spcAft>
                <a:spcPct val="0"/>
              </a:spcAft>
              <a:buSzPct val="100000"/>
              <a:defRPr/>
            </a:pPr>
            <a:r>
              <a:rPr lang="fr-FR" altLang="fr-FR" sz="2800" kern="1200" dirty="0">
                <a:solidFill>
                  <a:prstClr val="black"/>
                </a:solidFill>
                <a:latin typeface="MV Boli" pitchFamily="2" charset="0"/>
                <a:cs typeface="Arial" charset="0"/>
              </a:rPr>
              <a:t>La 2de pro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7120156" y="4950766"/>
            <a:ext cx="1460235" cy="1387176"/>
          </a:xfrm>
          <a:prstGeom prst="rect">
            <a:avLst/>
          </a:prstGeom>
          <a:gradFill rotWithShape="1">
            <a:gsLst>
              <a:gs pos="0">
                <a:srgbClr val="FFD9AD"/>
              </a:gs>
              <a:gs pos="28000">
                <a:srgbClr val="FFD9AD"/>
              </a:gs>
              <a:gs pos="100000">
                <a:srgbClr val="FEB668"/>
              </a:gs>
            </a:gsLst>
            <a:lin ang="5400000"/>
          </a:gradFill>
          <a:ln w="9525">
            <a:solidFill>
              <a:srgbClr val="FEB80A"/>
            </a:solidFill>
            <a:miter lim="800000"/>
            <a:headEnd/>
            <a:tailEnd/>
          </a:ln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1pPr>
            <a:lvl2pPr marL="37931725" indent="-37474525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ts val="1750"/>
              </a:spcBef>
              <a:spcAft>
                <a:spcPct val="0"/>
              </a:spcAft>
              <a:buSzPct val="100000"/>
              <a:defRPr/>
            </a:pPr>
            <a:r>
              <a:rPr lang="fr-FR" altLang="fr-FR" sz="2800" kern="1200" dirty="0">
                <a:solidFill>
                  <a:prstClr val="black"/>
                </a:solidFill>
                <a:latin typeface="MV Boli" pitchFamily="2" charset="0"/>
                <a:cs typeface="Arial" charset="0"/>
              </a:rPr>
              <a:t>La 1</a:t>
            </a:r>
            <a:r>
              <a:rPr lang="fr-FR" altLang="fr-FR" sz="2800" kern="1200" baseline="30000" dirty="0">
                <a:solidFill>
                  <a:prstClr val="black"/>
                </a:solidFill>
                <a:latin typeface="MV Boli" pitchFamily="2" charset="0"/>
                <a:cs typeface="Arial" charset="0"/>
              </a:rPr>
              <a:t>ère</a:t>
            </a:r>
            <a:r>
              <a:rPr lang="fr-FR" altLang="fr-FR" sz="2800" kern="1200" dirty="0">
                <a:solidFill>
                  <a:prstClr val="black"/>
                </a:solidFill>
                <a:latin typeface="MV Boli" pitchFamily="2" charset="0"/>
                <a:cs typeface="Arial" charset="0"/>
              </a:rPr>
              <a:t> </a:t>
            </a:r>
            <a:r>
              <a:rPr lang="fr-FR" altLang="fr-FR" sz="2000" kern="1200" dirty="0">
                <a:solidFill>
                  <a:prstClr val="black"/>
                </a:solidFill>
                <a:latin typeface="MV Boli" pitchFamily="2" charset="0"/>
                <a:cs typeface="Arial" charset="0"/>
              </a:rPr>
              <a:t>année de</a:t>
            </a:r>
            <a:r>
              <a:rPr lang="fr-FR" altLang="fr-FR" sz="2800" kern="1200" dirty="0">
                <a:solidFill>
                  <a:prstClr val="black"/>
                </a:solidFill>
                <a:latin typeface="MV Boli" pitchFamily="2" charset="0"/>
                <a:cs typeface="Arial" charset="0"/>
              </a:rPr>
              <a:t> CAP</a:t>
            </a:r>
          </a:p>
        </p:txBody>
      </p:sp>
    </p:spTree>
    <p:extLst>
      <p:ext uri="{BB962C8B-B14F-4D97-AF65-F5344CB8AC3E}">
        <p14:creationId xmlns:p14="http://schemas.microsoft.com/office/powerpoint/2010/main" val="27241524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500063" y="5707063"/>
            <a:ext cx="3959671" cy="35924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0000" tIns="46800" rIns="90000" bIns="46800" anchor="ctr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fr-FR" altLang="fr-FR" kern="1200" dirty="0">
                <a:solidFill>
                  <a:srgbClr val="FFFFD9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Voie générale et technologique</a:t>
            </a:r>
          </a:p>
        </p:txBody>
      </p:sp>
      <p:sp>
        <p:nvSpPr>
          <p:cNvPr id="39939" name="Rectangle 10"/>
          <p:cNvSpPr>
            <a:spLocks noChangeArrowheads="1"/>
          </p:cNvSpPr>
          <p:nvPr/>
        </p:nvSpPr>
        <p:spPr bwMode="auto">
          <a:xfrm>
            <a:off x="2916238" y="3357563"/>
            <a:ext cx="576262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49263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altLang="fr-FR" kern="1200">
              <a:solidFill>
                <a:srgbClr val="FFFFFF"/>
              </a:solidFill>
              <a:latin typeface="Arial" charset="0"/>
              <a:ea typeface="SimSun" pitchFamily="2" charset="-122"/>
              <a:cs typeface="Arial" charset="0"/>
            </a:endParaRPr>
          </a:p>
        </p:txBody>
      </p:sp>
      <p:sp>
        <p:nvSpPr>
          <p:cNvPr id="39940" name="Rectangle 11"/>
          <p:cNvSpPr>
            <a:spLocks noChangeArrowheads="1"/>
          </p:cNvSpPr>
          <p:nvPr/>
        </p:nvSpPr>
        <p:spPr bwMode="auto">
          <a:xfrm>
            <a:off x="3490913" y="3357563"/>
            <a:ext cx="576262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49263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altLang="fr-FR" kern="1200">
              <a:solidFill>
                <a:srgbClr val="FFFFFF"/>
              </a:solidFill>
              <a:latin typeface="Arial" charset="0"/>
              <a:ea typeface="SimSun" pitchFamily="2" charset="-122"/>
              <a:cs typeface="Arial" charset="0"/>
            </a:endParaRPr>
          </a:p>
        </p:txBody>
      </p:sp>
      <p:sp>
        <p:nvSpPr>
          <p:cNvPr id="5127" name="Rectangle 12"/>
          <p:cNvSpPr>
            <a:spLocks noChangeArrowheads="1"/>
          </p:cNvSpPr>
          <p:nvPr/>
        </p:nvSpPr>
        <p:spPr bwMode="auto">
          <a:xfrm>
            <a:off x="4648200" y="3048000"/>
            <a:ext cx="1571625" cy="500063"/>
          </a:xfrm>
          <a:prstGeom prst="rect">
            <a:avLst/>
          </a:prstGeom>
          <a:gradFill rotWithShape="1">
            <a:gsLst>
              <a:gs pos="0">
                <a:srgbClr val="FFD9AD"/>
              </a:gs>
              <a:gs pos="28000">
                <a:srgbClr val="FFD9AD"/>
              </a:gs>
              <a:gs pos="100000">
                <a:srgbClr val="FEB668"/>
              </a:gs>
            </a:gsLst>
            <a:lin ang="5400000"/>
          </a:gradFill>
          <a:ln w="9525">
            <a:solidFill>
              <a:srgbClr val="FEB80A"/>
            </a:solidFill>
            <a:miter lim="800000"/>
            <a:headEnd/>
            <a:tailEnd/>
          </a:ln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p:spPr>
        <p:txBody>
          <a:bodyPr wrap="none" lIns="90000" tIns="46800" rIns="90000" bIns="46800" anchor="ctr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fr-FR" altLang="fr-FR" sz="1400" b="1" kern="1200" dirty="0">
                <a:solidFill>
                  <a:prstClr val="black"/>
                </a:solidFill>
                <a:cs typeface="Arial" charset="0"/>
              </a:rPr>
              <a:t>Terminale</a:t>
            </a:r>
            <a:br>
              <a:rPr lang="fr-FR" altLang="fr-FR" sz="1400" b="1" kern="1200" dirty="0">
                <a:solidFill>
                  <a:prstClr val="black"/>
                </a:solidFill>
                <a:cs typeface="Arial" charset="0"/>
              </a:rPr>
            </a:br>
            <a:r>
              <a:rPr lang="fr-FR" altLang="fr-FR" sz="1400" b="1" kern="1200" dirty="0">
                <a:solidFill>
                  <a:prstClr val="black"/>
                </a:solidFill>
                <a:cs typeface="Arial" charset="0"/>
              </a:rPr>
              <a:t>professionnelle</a:t>
            </a:r>
          </a:p>
        </p:txBody>
      </p:sp>
      <p:sp>
        <p:nvSpPr>
          <p:cNvPr id="5128" name="Oval 13"/>
          <p:cNvSpPr>
            <a:spLocks noChangeArrowheads="1"/>
          </p:cNvSpPr>
          <p:nvPr/>
        </p:nvSpPr>
        <p:spPr bwMode="auto">
          <a:xfrm>
            <a:off x="4572000" y="1600200"/>
            <a:ext cx="2663825" cy="838200"/>
          </a:xfrm>
          <a:prstGeom prst="ellipse">
            <a:avLst/>
          </a:prstGeom>
          <a:gradFill rotWithShape="1">
            <a:gsLst>
              <a:gs pos="0">
                <a:srgbClr val="CAECBC"/>
              </a:gs>
              <a:gs pos="28000">
                <a:srgbClr val="CAECBC"/>
              </a:gs>
              <a:gs pos="100000">
                <a:srgbClr val="9ED586"/>
              </a:gs>
            </a:gsLst>
            <a:lin ang="5400000"/>
          </a:gradFill>
          <a:ln w="9525">
            <a:solidFill>
              <a:schemeClr val="accent1"/>
            </a:solidFill>
            <a:round/>
            <a:headEnd/>
            <a:tailEnd/>
          </a:ln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1pPr>
            <a:lvl2pPr marL="37931725" indent="-37474525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fr-FR" altLang="fr-FR" sz="1200" kern="1200" dirty="0">
                <a:solidFill>
                  <a:srgbClr val="000000"/>
                </a:solidFill>
                <a:cs typeface="Arial" charset="0"/>
              </a:rPr>
              <a:t>Vie active ou </a:t>
            </a:r>
          </a:p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fr-FR" altLang="fr-FR" sz="1200" kern="1200" dirty="0">
                <a:solidFill>
                  <a:srgbClr val="000000"/>
                </a:solidFill>
                <a:cs typeface="Arial" charset="0"/>
              </a:rPr>
              <a:t>poursuite d’études vers BTS,</a:t>
            </a:r>
          </a:p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fr-FR" altLang="fr-FR" sz="1200" kern="1200" dirty="0">
                <a:solidFill>
                  <a:srgbClr val="000000"/>
                </a:solidFill>
                <a:cs typeface="Arial" charset="0"/>
              </a:rPr>
              <a:t>MC, …</a:t>
            </a:r>
          </a:p>
        </p:txBody>
      </p:sp>
      <p:sp>
        <p:nvSpPr>
          <p:cNvPr id="5129" name="Text Box 15"/>
          <p:cNvSpPr txBox="1">
            <a:spLocks noChangeArrowheads="1"/>
          </p:cNvSpPr>
          <p:nvPr/>
        </p:nvSpPr>
        <p:spPr bwMode="auto">
          <a:xfrm>
            <a:off x="4572000" y="2565400"/>
            <a:ext cx="1716088" cy="309563"/>
          </a:xfrm>
          <a:prstGeom prst="rect">
            <a:avLst/>
          </a:prstGeom>
          <a:solidFill>
            <a:schemeClr val="bg1"/>
          </a:solidFill>
          <a:ln w="9525">
            <a:solidFill>
              <a:srgbClr val="FEB80A"/>
            </a:solidFill>
            <a:miter lim="800000"/>
            <a:headEnd/>
            <a:tailEnd/>
          </a:ln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p:spPr>
        <p:txBody>
          <a:bodyPr lIns="90000" tIns="46800" rIns="90000" bIns="46800">
            <a:spAutoFit/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fr-FR" altLang="fr-FR" sz="1400" kern="1200" dirty="0">
                <a:solidFill>
                  <a:srgbClr val="00000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Bac professionnel</a:t>
            </a:r>
          </a:p>
        </p:txBody>
      </p:sp>
      <p:sp>
        <p:nvSpPr>
          <p:cNvPr id="5130" name="Text Box 16"/>
          <p:cNvSpPr txBox="1">
            <a:spLocks noChangeArrowheads="1"/>
          </p:cNvSpPr>
          <p:nvPr/>
        </p:nvSpPr>
        <p:spPr bwMode="auto">
          <a:xfrm>
            <a:off x="7452320" y="1916832"/>
            <a:ext cx="1522413" cy="100647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5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5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1pPr>
            <a:lvl2pPr marL="37931725" indent="-37474525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fr-FR" altLang="fr-FR" sz="1200" b="1" kern="1200" dirty="0">
                <a:solidFill>
                  <a:srgbClr val="000000"/>
                </a:solidFill>
              </a:rPr>
              <a:t>Mention Complémentaire, Brevet Professionnel, FCIL, CAP en 1 an</a:t>
            </a:r>
          </a:p>
        </p:txBody>
      </p:sp>
      <p:sp>
        <p:nvSpPr>
          <p:cNvPr id="5164" name="Text Box 19"/>
          <p:cNvSpPr txBox="1">
            <a:spLocks noChangeArrowheads="1"/>
          </p:cNvSpPr>
          <p:nvPr/>
        </p:nvSpPr>
        <p:spPr bwMode="auto">
          <a:xfrm>
            <a:off x="468313" y="6165850"/>
            <a:ext cx="8147050" cy="525463"/>
          </a:xfrm>
          <a:prstGeom prst="rect">
            <a:avLst/>
          </a:prstGeom>
          <a:gradFill rotWithShape="1">
            <a:gsLst>
              <a:gs pos="0">
                <a:srgbClr val="C2E2DB"/>
              </a:gs>
              <a:gs pos="28000">
                <a:srgbClr val="C2E2DB"/>
              </a:gs>
              <a:gs pos="100000">
                <a:srgbClr val="8DC4B8"/>
              </a:gs>
            </a:gsLst>
            <a:lin ang="5400000"/>
          </a:gradFill>
          <a:ln w="9525">
            <a:solidFill>
              <a:srgbClr val="1AB39F"/>
            </a:solidFill>
            <a:miter lim="800000"/>
            <a:headEnd/>
            <a:tailEnd/>
          </a:ln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1pPr>
            <a:lvl2pPr marL="37931725" indent="-37474525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fr-FR" altLang="fr-FR" sz="2800" kern="1200" dirty="0">
                <a:solidFill>
                  <a:prstClr val="black"/>
                </a:solidFill>
                <a:latin typeface="MV Boli" pitchFamily="2" charset="0"/>
                <a:cs typeface="Arial" charset="0"/>
              </a:rPr>
              <a:t>Classe de 3</a:t>
            </a:r>
            <a:r>
              <a:rPr lang="fr-FR" altLang="fr-FR" sz="2800" kern="1200" baseline="30000" dirty="0">
                <a:solidFill>
                  <a:prstClr val="black"/>
                </a:solidFill>
                <a:latin typeface="MV Boli" pitchFamily="2" charset="0"/>
                <a:cs typeface="Arial" charset="0"/>
              </a:rPr>
              <a:t>ème</a:t>
            </a:r>
            <a:r>
              <a:rPr lang="fr-FR" altLang="fr-FR" sz="2800" kern="1200" dirty="0">
                <a:solidFill>
                  <a:prstClr val="black"/>
                </a:solidFill>
                <a:latin typeface="MV Boli" pitchFamily="2" charset="0"/>
                <a:cs typeface="Arial" charset="0"/>
              </a:rPr>
              <a:t> </a:t>
            </a:r>
          </a:p>
        </p:txBody>
      </p:sp>
      <p:sp>
        <p:nvSpPr>
          <p:cNvPr id="39948" name="Rectangle 26"/>
          <p:cNvSpPr>
            <a:spLocks noChangeArrowheads="1"/>
          </p:cNvSpPr>
          <p:nvPr/>
        </p:nvSpPr>
        <p:spPr bwMode="auto">
          <a:xfrm>
            <a:off x="971550" y="5084763"/>
            <a:ext cx="1152525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49263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altLang="fr-FR" kern="1200">
              <a:solidFill>
                <a:srgbClr val="FFFFFF"/>
              </a:solidFill>
              <a:latin typeface="Arial" charset="0"/>
              <a:ea typeface="SimSun" pitchFamily="2" charset="-122"/>
              <a:cs typeface="Arial" charset="0"/>
            </a:endParaRPr>
          </a:p>
        </p:txBody>
      </p:sp>
      <p:sp>
        <p:nvSpPr>
          <p:cNvPr id="39949" name="Rectangle 27"/>
          <p:cNvSpPr>
            <a:spLocks noChangeArrowheads="1"/>
          </p:cNvSpPr>
          <p:nvPr/>
        </p:nvSpPr>
        <p:spPr bwMode="auto">
          <a:xfrm>
            <a:off x="2195513" y="5084763"/>
            <a:ext cx="1296987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49263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altLang="fr-FR" kern="1200">
              <a:solidFill>
                <a:srgbClr val="FFFFFF"/>
              </a:solidFill>
              <a:latin typeface="Arial" charset="0"/>
              <a:ea typeface="SimSun" pitchFamily="2" charset="-122"/>
              <a:cs typeface="Arial" charset="0"/>
            </a:endParaRPr>
          </a:p>
        </p:txBody>
      </p:sp>
      <p:sp>
        <p:nvSpPr>
          <p:cNvPr id="5135" name="Rectangle 32"/>
          <p:cNvSpPr>
            <a:spLocks noChangeArrowheads="1"/>
          </p:cNvSpPr>
          <p:nvPr/>
        </p:nvSpPr>
        <p:spPr bwMode="auto">
          <a:xfrm>
            <a:off x="4787900" y="5013325"/>
            <a:ext cx="1500188" cy="431800"/>
          </a:xfrm>
          <a:prstGeom prst="rect">
            <a:avLst/>
          </a:prstGeom>
          <a:gradFill rotWithShape="1">
            <a:gsLst>
              <a:gs pos="0">
                <a:srgbClr val="FFD9AD"/>
              </a:gs>
              <a:gs pos="28000">
                <a:srgbClr val="FFD9AD"/>
              </a:gs>
              <a:gs pos="100000">
                <a:srgbClr val="FEB668"/>
              </a:gs>
            </a:gsLst>
            <a:lin ang="5400000"/>
          </a:gradFill>
          <a:ln w="9525">
            <a:solidFill>
              <a:srgbClr val="FEB80A"/>
            </a:solidFill>
            <a:miter lim="800000"/>
            <a:headEnd/>
            <a:tailEnd/>
          </a:ln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p:spPr>
        <p:txBody>
          <a:bodyPr wrap="none" lIns="90000" tIns="46800" rIns="90000" bIns="46800" anchor="ctr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fr-FR" altLang="fr-FR" sz="1400" b="1" kern="1200" dirty="0">
                <a:solidFill>
                  <a:prstClr val="black"/>
                </a:solidFill>
                <a:cs typeface="Arial" charset="0"/>
              </a:rPr>
              <a:t>2</a:t>
            </a:r>
            <a:r>
              <a:rPr lang="fr-FR" altLang="fr-FR" sz="1400" b="1" kern="1200" baseline="30000" dirty="0">
                <a:solidFill>
                  <a:prstClr val="black"/>
                </a:solidFill>
                <a:cs typeface="Arial" charset="0"/>
              </a:rPr>
              <a:t>nde</a:t>
            </a:r>
            <a:br>
              <a:rPr lang="fr-FR" altLang="fr-FR" sz="1400" b="1" kern="1200" baseline="30000" dirty="0">
                <a:solidFill>
                  <a:prstClr val="black"/>
                </a:solidFill>
                <a:cs typeface="Arial" charset="0"/>
              </a:rPr>
            </a:br>
            <a:r>
              <a:rPr lang="fr-FR" altLang="fr-FR" sz="1400" b="1" kern="1200" dirty="0">
                <a:solidFill>
                  <a:prstClr val="black"/>
                </a:solidFill>
                <a:cs typeface="Arial" charset="0"/>
              </a:rPr>
              <a:t>professionnelle</a:t>
            </a:r>
          </a:p>
        </p:txBody>
      </p:sp>
      <p:sp>
        <p:nvSpPr>
          <p:cNvPr id="5136" name="Oval 33"/>
          <p:cNvSpPr>
            <a:spLocks noChangeArrowheads="1"/>
          </p:cNvSpPr>
          <p:nvPr/>
        </p:nvSpPr>
        <p:spPr bwMode="auto">
          <a:xfrm>
            <a:off x="6732588" y="2997200"/>
            <a:ext cx="1306512" cy="649288"/>
          </a:xfrm>
          <a:prstGeom prst="ellipse">
            <a:avLst/>
          </a:prstGeom>
          <a:gradFill rotWithShape="1">
            <a:gsLst>
              <a:gs pos="0">
                <a:srgbClr val="CAECBC"/>
              </a:gs>
              <a:gs pos="28000">
                <a:srgbClr val="CAECBC"/>
              </a:gs>
              <a:gs pos="100000">
                <a:srgbClr val="9ED586"/>
              </a:gs>
            </a:gsLst>
            <a:lin ang="5400000"/>
          </a:gradFill>
          <a:ln w="9525">
            <a:solidFill>
              <a:schemeClr val="accent1"/>
            </a:solidFill>
            <a:round/>
            <a:headEnd/>
            <a:tailEnd/>
          </a:ln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p:spPr>
        <p:txBody>
          <a:bodyPr wrap="none" lIns="90000" tIns="46800" rIns="90000" bIns="46800" anchor="ctr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fr-FR" altLang="fr-FR" sz="1400" kern="1200" dirty="0">
                <a:solidFill>
                  <a:srgbClr val="000000"/>
                </a:solidFill>
                <a:cs typeface="Arial" charset="0"/>
              </a:rPr>
              <a:t>Vie active</a:t>
            </a:r>
          </a:p>
        </p:txBody>
      </p:sp>
      <p:sp>
        <p:nvSpPr>
          <p:cNvPr id="5137" name="Rectangle 34"/>
          <p:cNvSpPr>
            <a:spLocks noChangeArrowheads="1"/>
          </p:cNvSpPr>
          <p:nvPr/>
        </p:nvSpPr>
        <p:spPr bwMode="auto">
          <a:xfrm>
            <a:off x="6732588" y="5013325"/>
            <a:ext cx="1403349" cy="433388"/>
          </a:xfrm>
          <a:prstGeom prst="rect">
            <a:avLst/>
          </a:prstGeom>
          <a:gradFill rotWithShape="1">
            <a:gsLst>
              <a:gs pos="0">
                <a:srgbClr val="FFD9AD"/>
              </a:gs>
              <a:gs pos="28000">
                <a:srgbClr val="FFD9AD"/>
              </a:gs>
              <a:gs pos="100000">
                <a:srgbClr val="FEB668"/>
              </a:gs>
            </a:gsLst>
            <a:lin ang="5400000"/>
          </a:gradFill>
          <a:ln w="9525">
            <a:solidFill>
              <a:srgbClr val="FEB80A"/>
            </a:solidFill>
            <a:miter lim="800000"/>
            <a:headEnd/>
            <a:tailEnd/>
          </a:ln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1pPr>
            <a:lvl2pPr marL="37931725" indent="-37474525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fr-FR" altLang="fr-FR" sz="1400" b="1" kern="1200" dirty="0">
                <a:solidFill>
                  <a:prstClr val="black"/>
                </a:solidFill>
                <a:cs typeface="Arial" charset="0"/>
              </a:rPr>
              <a:t>1</a:t>
            </a:r>
            <a:r>
              <a:rPr lang="fr-FR" altLang="fr-FR" sz="1400" b="1" kern="1200" baseline="30000" dirty="0">
                <a:solidFill>
                  <a:prstClr val="black"/>
                </a:solidFill>
                <a:cs typeface="Arial" charset="0"/>
              </a:rPr>
              <a:t>ère</a:t>
            </a:r>
            <a:r>
              <a:rPr lang="fr-FR" altLang="fr-FR" sz="1400" b="1" kern="1200" dirty="0">
                <a:solidFill>
                  <a:prstClr val="black"/>
                </a:solidFill>
                <a:cs typeface="Arial" charset="0"/>
              </a:rPr>
              <a:t> </a:t>
            </a:r>
            <a:br>
              <a:rPr lang="fr-FR" altLang="fr-FR" sz="1400" b="1" kern="1200" dirty="0">
                <a:solidFill>
                  <a:prstClr val="black"/>
                </a:solidFill>
                <a:cs typeface="Arial" charset="0"/>
              </a:rPr>
            </a:br>
            <a:r>
              <a:rPr lang="fr-FR" altLang="fr-FR" sz="1400" b="1" kern="1200" dirty="0">
                <a:solidFill>
                  <a:prstClr val="black"/>
                </a:solidFill>
                <a:cs typeface="Arial" charset="0"/>
              </a:rPr>
              <a:t>année CAP</a:t>
            </a:r>
          </a:p>
        </p:txBody>
      </p:sp>
      <p:sp>
        <p:nvSpPr>
          <p:cNvPr id="5138" name="Rectangle 35"/>
          <p:cNvSpPr>
            <a:spLocks noChangeArrowheads="1"/>
          </p:cNvSpPr>
          <p:nvPr/>
        </p:nvSpPr>
        <p:spPr bwMode="auto">
          <a:xfrm>
            <a:off x="539750" y="3068638"/>
            <a:ext cx="1296988" cy="4095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0000" tIns="46800" rIns="90000" bIns="46800" anchor="ctr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fr-FR" altLang="fr-FR" sz="1400" b="1" kern="1200" dirty="0">
                <a:solidFill>
                  <a:prstClr val="white"/>
                </a:solidFill>
              </a:rPr>
              <a:t>Terminale</a:t>
            </a:r>
          </a:p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fr-FR" altLang="fr-FR" sz="1400" b="1" kern="1200" dirty="0">
                <a:solidFill>
                  <a:prstClr val="white"/>
                </a:solidFill>
              </a:rPr>
              <a:t>Générale</a:t>
            </a:r>
          </a:p>
        </p:txBody>
      </p:sp>
      <p:sp>
        <p:nvSpPr>
          <p:cNvPr id="5139" name="Oval 37"/>
          <p:cNvSpPr>
            <a:spLocks noChangeArrowheads="1"/>
          </p:cNvSpPr>
          <p:nvPr/>
        </p:nvSpPr>
        <p:spPr bwMode="auto">
          <a:xfrm>
            <a:off x="228600" y="1600200"/>
            <a:ext cx="2020888" cy="838200"/>
          </a:xfrm>
          <a:prstGeom prst="ellipse">
            <a:avLst/>
          </a:prstGeom>
          <a:gradFill rotWithShape="1">
            <a:gsLst>
              <a:gs pos="0">
                <a:srgbClr val="CAECBC"/>
              </a:gs>
              <a:gs pos="28000">
                <a:srgbClr val="CAECBC"/>
              </a:gs>
              <a:gs pos="100000">
                <a:srgbClr val="9ED586"/>
              </a:gs>
            </a:gsLst>
            <a:lin ang="5400000"/>
          </a:gradFill>
          <a:ln w="9525">
            <a:solidFill>
              <a:schemeClr val="accent1"/>
            </a:solidFill>
            <a:round/>
            <a:headEnd/>
            <a:tailEnd/>
          </a:ln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1pPr>
            <a:lvl2pPr marL="37931725" indent="-37474525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fr-FR" altLang="fr-FR" sz="1200" kern="1200" dirty="0">
                <a:solidFill>
                  <a:srgbClr val="000000"/>
                </a:solidFill>
                <a:cs typeface="Arial" charset="0"/>
              </a:rPr>
              <a:t>Études </a:t>
            </a:r>
            <a:br>
              <a:rPr lang="fr-FR" altLang="fr-FR" sz="1200" kern="1200" dirty="0">
                <a:solidFill>
                  <a:srgbClr val="000000"/>
                </a:solidFill>
                <a:cs typeface="Arial" charset="0"/>
              </a:rPr>
            </a:br>
            <a:r>
              <a:rPr lang="fr-FR" altLang="fr-FR" sz="1200" kern="1200" dirty="0">
                <a:solidFill>
                  <a:srgbClr val="000000"/>
                </a:solidFill>
                <a:cs typeface="Arial" charset="0"/>
              </a:rPr>
              <a:t>supérieures longues </a:t>
            </a:r>
          </a:p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fr-FR" altLang="fr-FR" sz="1200" kern="1200" dirty="0">
                <a:solidFill>
                  <a:srgbClr val="000000"/>
                </a:solidFill>
                <a:cs typeface="Arial" charset="0"/>
              </a:rPr>
              <a:t>+ 5 ans </a:t>
            </a:r>
            <a:r>
              <a:rPr lang="fr-FR" altLang="fr-FR" sz="1000" kern="1200" dirty="0">
                <a:solidFill>
                  <a:srgbClr val="000000"/>
                </a:solidFill>
                <a:cs typeface="Arial" charset="0"/>
              </a:rPr>
              <a:t>majoritairement</a:t>
            </a:r>
          </a:p>
        </p:txBody>
      </p:sp>
      <p:sp>
        <p:nvSpPr>
          <p:cNvPr id="5140" name="Rectangle 38"/>
          <p:cNvSpPr>
            <a:spLocks noChangeArrowheads="1"/>
          </p:cNvSpPr>
          <p:nvPr/>
        </p:nvSpPr>
        <p:spPr bwMode="auto">
          <a:xfrm>
            <a:off x="539750" y="4221163"/>
            <a:ext cx="1298575" cy="431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0000" tIns="46800" rIns="90000" bIns="46800" anchor="ctr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fr-FR" altLang="fr-FR" sz="1400" b="1" kern="1200" dirty="0">
                <a:solidFill>
                  <a:prstClr val="white"/>
                </a:solidFill>
              </a:rPr>
              <a:t>1</a:t>
            </a:r>
            <a:r>
              <a:rPr lang="fr-FR" altLang="fr-FR" sz="1400" b="1" kern="1200" baseline="30000" dirty="0">
                <a:solidFill>
                  <a:prstClr val="white"/>
                </a:solidFill>
              </a:rPr>
              <a:t>ère</a:t>
            </a:r>
            <a:br>
              <a:rPr lang="fr-FR" altLang="fr-FR" sz="1400" b="1" kern="1200" baseline="30000" dirty="0">
                <a:solidFill>
                  <a:prstClr val="white"/>
                </a:solidFill>
              </a:rPr>
            </a:br>
            <a:r>
              <a:rPr lang="fr-FR" altLang="fr-FR" sz="1400" b="1" kern="1200" dirty="0">
                <a:solidFill>
                  <a:prstClr val="white"/>
                </a:solidFill>
              </a:rPr>
              <a:t>générale</a:t>
            </a:r>
            <a:r>
              <a:rPr lang="fr-FR" altLang="fr-FR" sz="1400" kern="1200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5141" name="Rectangle 39"/>
          <p:cNvSpPr>
            <a:spLocks noChangeArrowheads="1"/>
          </p:cNvSpPr>
          <p:nvPr/>
        </p:nvSpPr>
        <p:spPr bwMode="auto">
          <a:xfrm>
            <a:off x="2643188" y="3068638"/>
            <a:ext cx="1285875" cy="431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0000" tIns="46800" rIns="90000" bIns="46800" anchor="ctr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fr-FR" altLang="fr-FR" sz="1400" b="1" kern="1200" dirty="0">
                <a:solidFill>
                  <a:prstClr val="white"/>
                </a:solidFill>
              </a:rPr>
              <a:t>Terminale</a:t>
            </a:r>
          </a:p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fr-FR" altLang="fr-FR" sz="1400" b="1" kern="1200" dirty="0">
                <a:solidFill>
                  <a:prstClr val="white"/>
                </a:solidFill>
              </a:rPr>
              <a:t>Technologique</a:t>
            </a:r>
          </a:p>
        </p:txBody>
      </p:sp>
      <p:sp>
        <p:nvSpPr>
          <p:cNvPr id="5142" name="Oval 40"/>
          <p:cNvSpPr>
            <a:spLocks noChangeArrowheads="1"/>
          </p:cNvSpPr>
          <p:nvPr/>
        </p:nvSpPr>
        <p:spPr bwMode="auto">
          <a:xfrm>
            <a:off x="2362200" y="1600200"/>
            <a:ext cx="2133600" cy="838200"/>
          </a:xfrm>
          <a:prstGeom prst="ellipse">
            <a:avLst/>
          </a:prstGeom>
          <a:gradFill rotWithShape="1">
            <a:gsLst>
              <a:gs pos="0">
                <a:srgbClr val="CAECBC"/>
              </a:gs>
              <a:gs pos="28000">
                <a:srgbClr val="CAECBC"/>
              </a:gs>
              <a:gs pos="100000">
                <a:srgbClr val="9ED586"/>
              </a:gs>
            </a:gsLst>
            <a:lin ang="5400000"/>
          </a:gradFill>
          <a:ln w="9525">
            <a:solidFill>
              <a:schemeClr val="accent1"/>
            </a:solidFill>
            <a:round/>
            <a:headEnd/>
            <a:tailEnd/>
          </a:ln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1pPr>
            <a:lvl2pPr marL="37931725" indent="-37474525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fr-FR" altLang="fr-FR" sz="1200" kern="1200" dirty="0">
                <a:solidFill>
                  <a:srgbClr val="000000"/>
                </a:solidFill>
                <a:cs typeface="Arial" charset="0"/>
              </a:rPr>
              <a:t>Études </a:t>
            </a:r>
            <a:br>
              <a:rPr lang="fr-FR" altLang="fr-FR" sz="1200" kern="1200" dirty="0">
                <a:solidFill>
                  <a:srgbClr val="000000"/>
                </a:solidFill>
                <a:cs typeface="Arial" charset="0"/>
              </a:rPr>
            </a:br>
            <a:r>
              <a:rPr lang="fr-FR" altLang="fr-FR" sz="1200" kern="1200" dirty="0">
                <a:solidFill>
                  <a:srgbClr val="000000"/>
                </a:solidFill>
                <a:cs typeface="Arial" charset="0"/>
              </a:rPr>
              <a:t>supérieures courtes</a:t>
            </a:r>
          </a:p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fr-FR" altLang="fr-FR" sz="1200" kern="1200" dirty="0">
                <a:solidFill>
                  <a:srgbClr val="000000"/>
                </a:solidFill>
                <a:cs typeface="Arial" charset="0"/>
              </a:rPr>
              <a:t>+ 2- 3 ans </a:t>
            </a:r>
            <a:r>
              <a:rPr lang="fr-FR" altLang="fr-FR" sz="1000" kern="1200" dirty="0">
                <a:solidFill>
                  <a:srgbClr val="000000"/>
                </a:solidFill>
                <a:cs typeface="Arial" charset="0"/>
              </a:rPr>
              <a:t>majoritairement</a:t>
            </a:r>
          </a:p>
        </p:txBody>
      </p:sp>
      <p:sp>
        <p:nvSpPr>
          <p:cNvPr id="5143" name="Text Box 42"/>
          <p:cNvSpPr txBox="1">
            <a:spLocks noChangeArrowheads="1"/>
          </p:cNvSpPr>
          <p:nvPr/>
        </p:nvSpPr>
        <p:spPr bwMode="auto">
          <a:xfrm>
            <a:off x="2268538" y="2565400"/>
            <a:ext cx="1827212" cy="309563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1pPr>
            <a:lvl2pPr marL="37931725" indent="-37474525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fr-FR" altLang="fr-FR" sz="1400" kern="1200" dirty="0">
                <a:solidFill>
                  <a:srgbClr val="000000"/>
                </a:solidFill>
                <a:latin typeface="MV Boli" pitchFamily="2" charset="0"/>
              </a:rPr>
              <a:t>Bac technologique</a:t>
            </a:r>
            <a:endParaRPr lang="fr-FR" altLang="fr-FR" sz="1400" b="1" kern="1200" dirty="0">
              <a:solidFill>
                <a:srgbClr val="000000"/>
              </a:solidFill>
            </a:endParaRPr>
          </a:p>
        </p:txBody>
      </p:sp>
      <p:sp>
        <p:nvSpPr>
          <p:cNvPr id="5144" name="Rectangle 43"/>
          <p:cNvSpPr>
            <a:spLocks noChangeArrowheads="1"/>
          </p:cNvSpPr>
          <p:nvPr/>
        </p:nvSpPr>
        <p:spPr bwMode="auto">
          <a:xfrm>
            <a:off x="2643188" y="4222750"/>
            <a:ext cx="1285875" cy="431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0000" tIns="46800" rIns="90000" bIns="46800" anchor="ctr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fr-FR" altLang="fr-FR" sz="1400" b="1" kern="1200" dirty="0">
                <a:solidFill>
                  <a:prstClr val="white"/>
                </a:solidFill>
              </a:rPr>
              <a:t>1</a:t>
            </a:r>
            <a:r>
              <a:rPr lang="fr-FR" altLang="fr-FR" sz="1400" b="1" kern="1200" baseline="30000" dirty="0">
                <a:solidFill>
                  <a:prstClr val="white"/>
                </a:solidFill>
              </a:rPr>
              <a:t>ère</a:t>
            </a:r>
            <a:r>
              <a:rPr lang="fr-FR" altLang="fr-FR" sz="1400" b="1" kern="1200" dirty="0">
                <a:solidFill>
                  <a:prstClr val="white"/>
                </a:solidFill>
              </a:rPr>
              <a:t> </a:t>
            </a:r>
            <a:br>
              <a:rPr lang="fr-FR" altLang="fr-FR" sz="1400" b="1" kern="1200" dirty="0">
                <a:solidFill>
                  <a:prstClr val="white"/>
                </a:solidFill>
              </a:rPr>
            </a:br>
            <a:r>
              <a:rPr lang="fr-FR" altLang="fr-FR" sz="1400" b="1" kern="1200" dirty="0">
                <a:solidFill>
                  <a:prstClr val="white"/>
                </a:solidFill>
              </a:rPr>
              <a:t>technologique</a:t>
            </a:r>
          </a:p>
        </p:txBody>
      </p:sp>
      <p:sp>
        <p:nvSpPr>
          <p:cNvPr id="39961" name="Rectangle 44"/>
          <p:cNvSpPr>
            <a:spLocks noChangeArrowheads="1"/>
          </p:cNvSpPr>
          <p:nvPr/>
        </p:nvSpPr>
        <p:spPr bwMode="auto">
          <a:xfrm>
            <a:off x="7596188" y="4365625"/>
            <a:ext cx="10795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defTabSz="449263" fontAlgn="base" hangingPunct="1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br>
              <a:rPr lang="fr-FR" altLang="fr-FR" b="1" kern="1200">
                <a:solidFill>
                  <a:srgbClr val="0066FF"/>
                </a:solidFill>
                <a:latin typeface="Arial" charset="0"/>
                <a:ea typeface="SimSun" pitchFamily="2" charset="-122"/>
                <a:cs typeface="Arial" charset="0"/>
              </a:rPr>
            </a:br>
            <a:endParaRPr lang="fr-FR" altLang="fr-FR" b="1" kern="1200">
              <a:solidFill>
                <a:srgbClr val="0066FF"/>
              </a:solidFill>
              <a:latin typeface="Arial" charset="0"/>
              <a:ea typeface="SimSun" pitchFamily="2" charset="-122"/>
              <a:cs typeface="Arial" charset="0"/>
            </a:endParaRPr>
          </a:p>
        </p:txBody>
      </p:sp>
      <p:sp>
        <p:nvSpPr>
          <p:cNvPr id="5146" name="Line 45"/>
          <p:cNvSpPr>
            <a:spLocks noChangeShapeType="1"/>
          </p:cNvSpPr>
          <p:nvPr/>
        </p:nvSpPr>
        <p:spPr bwMode="auto">
          <a:xfrm flipV="1">
            <a:off x="1189038" y="4651375"/>
            <a:ext cx="0" cy="346075"/>
          </a:xfrm>
          <a:prstGeom prst="line">
            <a:avLst/>
          </a:prstGeom>
          <a:noFill/>
          <a:ln w="38100">
            <a:solidFill>
              <a:schemeClr val="accent4">
                <a:lumMod val="50000"/>
              </a:schemeClr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fr-FR" kern="1200">
              <a:solidFill>
                <a:prstClr val="white"/>
              </a:solidFill>
              <a:latin typeface="Arial" pitchFamily="34" charset="0"/>
              <a:ea typeface="SimSun" pitchFamily="2" charset="-122"/>
              <a:cs typeface="Arial" pitchFamily="34" charset="0"/>
            </a:endParaRPr>
          </a:p>
        </p:txBody>
      </p:sp>
      <p:sp>
        <p:nvSpPr>
          <p:cNvPr id="5147" name="Line 46"/>
          <p:cNvSpPr>
            <a:spLocks noChangeShapeType="1"/>
          </p:cNvSpPr>
          <p:nvPr/>
        </p:nvSpPr>
        <p:spPr bwMode="auto">
          <a:xfrm flipV="1">
            <a:off x="2249488" y="4760912"/>
            <a:ext cx="433388" cy="307975"/>
          </a:xfrm>
          <a:prstGeom prst="line">
            <a:avLst/>
          </a:prstGeom>
          <a:noFill/>
          <a:ln w="38100">
            <a:solidFill>
              <a:schemeClr val="accent4">
                <a:lumMod val="50000"/>
              </a:schemeClr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fr-FR" kern="1200">
              <a:solidFill>
                <a:prstClr val="white"/>
              </a:solidFill>
              <a:latin typeface="Arial" pitchFamily="34" charset="0"/>
              <a:ea typeface="SimSun" pitchFamily="2" charset="-122"/>
              <a:cs typeface="Arial" pitchFamily="34" charset="0"/>
            </a:endParaRPr>
          </a:p>
        </p:txBody>
      </p:sp>
      <p:sp>
        <p:nvSpPr>
          <p:cNvPr id="5148" name="Text Box 49"/>
          <p:cNvSpPr txBox="1">
            <a:spLocks noChangeArrowheads="1"/>
          </p:cNvSpPr>
          <p:nvPr/>
        </p:nvSpPr>
        <p:spPr bwMode="auto">
          <a:xfrm>
            <a:off x="533400" y="2514600"/>
            <a:ext cx="1295400" cy="341313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1pPr>
            <a:lvl2pPr marL="37931725" indent="-37474525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fr-FR" altLang="fr-FR" sz="1600" kern="1200" dirty="0">
                <a:solidFill>
                  <a:srgbClr val="000000"/>
                </a:solidFill>
                <a:latin typeface="MV Boli" pitchFamily="2" charset="0"/>
              </a:rPr>
              <a:t>Bac général</a:t>
            </a:r>
          </a:p>
        </p:txBody>
      </p:sp>
      <p:sp>
        <p:nvSpPr>
          <p:cNvPr id="5149" name="Rectangle 50"/>
          <p:cNvSpPr>
            <a:spLocks noChangeArrowheads="1"/>
          </p:cNvSpPr>
          <p:nvPr/>
        </p:nvSpPr>
        <p:spPr bwMode="auto">
          <a:xfrm>
            <a:off x="4716463" y="4221163"/>
            <a:ext cx="1500187" cy="500062"/>
          </a:xfrm>
          <a:prstGeom prst="rect">
            <a:avLst/>
          </a:prstGeom>
          <a:gradFill rotWithShape="1">
            <a:gsLst>
              <a:gs pos="0">
                <a:srgbClr val="FFD9AD"/>
              </a:gs>
              <a:gs pos="28000">
                <a:srgbClr val="FFD9AD"/>
              </a:gs>
              <a:gs pos="100000">
                <a:srgbClr val="FEB668"/>
              </a:gs>
            </a:gsLst>
            <a:lin ang="5400000"/>
          </a:gradFill>
          <a:ln w="9525">
            <a:solidFill>
              <a:srgbClr val="FEB80A"/>
            </a:solidFill>
            <a:miter lim="800000"/>
            <a:headEnd/>
            <a:tailEnd/>
          </a:ln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1pPr>
            <a:lvl2pPr marL="37931725" indent="-37474525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fr-FR" altLang="fr-FR" sz="1400" b="1" kern="1200" dirty="0">
                <a:solidFill>
                  <a:prstClr val="black"/>
                </a:solidFill>
                <a:cs typeface="Arial" charset="0"/>
              </a:rPr>
              <a:t>1</a:t>
            </a:r>
            <a:r>
              <a:rPr lang="fr-FR" altLang="fr-FR" sz="1400" b="1" kern="1200" baseline="30000" dirty="0">
                <a:solidFill>
                  <a:prstClr val="black"/>
                </a:solidFill>
                <a:cs typeface="Arial" charset="0"/>
              </a:rPr>
              <a:t>ère</a:t>
            </a:r>
            <a:br>
              <a:rPr lang="fr-FR" altLang="fr-FR" sz="1400" b="1" kern="1200" baseline="30000" dirty="0">
                <a:solidFill>
                  <a:prstClr val="black"/>
                </a:solidFill>
                <a:cs typeface="Arial" charset="0"/>
              </a:rPr>
            </a:br>
            <a:r>
              <a:rPr lang="fr-FR" altLang="fr-FR" sz="1400" b="1" kern="1200" dirty="0">
                <a:solidFill>
                  <a:prstClr val="black"/>
                </a:solidFill>
                <a:cs typeface="Arial" charset="0"/>
              </a:rPr>
              <a:t>professionnelle</a:t>
            </a:r>
          </a:p>
        </p:txBody>
      </p:sp>
      <p:sp>
        <p:nvSpPr>
          <p:cNvPr id="5150" name="Rectangle 53"/>
          <p:cNvSpPr>
            <a:spLocks noChangeArrowheads="1"/>
          </p:cNvSpPr>
          <p:nvPr/>
        </p:nvSpPr>
        <p:spPr bwMode="auto">
          <a:xfrm>
            <a:off x="6732588" y="4221163"/>
            <a:ext cx="1439862" cy="571500"/>
          </a:xfrm>
          <a:prstGeom prst="rect">
            <a:avLst/>
          </a:prstGeom>
          <a:gradFill rotWithShape="1">
            <a:gsLst>
              <a:gs pos="0">
                <a:srgbClr val="FFD9AD"/>
              </a:gs>
              <a:gs pos="28000">
                <a:srgbClr val="FFD9AD"/>
              </a:gs>
              <a:gs pos="100000">
                <a:srgbClr val="FEB668"/>
              </a:gs>
            </a:gsLst>
            <a:lin ang="5400000"/>
          </a:gradFill>
          <a:ln w="9525">
            <a:solidFill>
              <a:srgbClr val="FEB80A"/>
            </a:solidFill>
            <a:miter lim="800000"/>
            <a:headEnd/>
            <a:tailEnd/>
          </a:ln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1pPr>
            <a:lvl2pPr marL="37931725" indent="-37474525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  <a:defRPr/>
            </a:pPr>
            <a:endParaRPr lang="fr-FR" altLang="fr-FR" sz="1400" b="1" kern="1200" dirty="0">
              <a:solidFill>
                <a:srgbClr val="0066FF"/>
              </a:solidFill>
              <a:cs typeface="Arial" charset="0"/>
            </a:endParaRPr>
          </a:p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fr-FR" altLang="fr-FR" sz="1400" b="1" kern="1200" dirty="0">
                <a:solidFill>
                  <a:prstClr val="black"/>
                </a:solidFill>
                <a:cs typeface="Arial" charset="0"/>
              </a:rPr>
              <a:t>2</a:t>
            </a:r>
            <a:r>
              <a:rPr lang="fr-FR" altLang="fr-FR" sz="1400" b="1" kern="1200" baseline="30000" dirty="0">
                <a:solidFill>
                  <a:prstClr val="black"/>
                </a:solidFill>
                <a:cs typeface="Arial" charset="0"/>
              </a:rPr>
              <a:t>ème</a:t>
            </a:r>
            <a:r>
              <a:rPr lang="fr-FR" altLang="fr-FR" sz="1400" b="1" kern="1200" dirty="0">
                <a:solidFill>
                  <a:prstClr val="black"/>
                </a:solidFill>
                <a:cs typeface="Arial" charset="0"/>
              </a:rPr>
              <a:t>  </a:t>
            </a:r>
            <a:br>
              <a:rPr lang="fr-FR" altLang="fr-FR" sz="1400" b="1" kern="1200" dirty="0">
                <a:solidFill>
                  <a:prstClr val="black"/>
                </a:solidFill>
                <a:cs typeface="Arial" charset="0"/>
              </a:rPr>
            </a:br>
            <a:r>
              <a:rPr lang="fr-FR" altLang="fr-FR" sz="1400" b="1" kern="1200" dirty="0">
                <a:solidFill>
                  <a:prstClr val="black"/>
                </a:solidFill>
                <a:cs typeface="Arial" charset="0"/>
              </a:rPr>
              <a:t>année CAP</a:t>
            </a:r>
            <a:r>
              <a:rPr lang="fr-FR" altLang="fr-FR" sz="1800" kern="1200" dirty="0">
                <a:solidFill>
                  <a:prstClr val="black"/>
                </a:solidFill>
                <a:cs typeface="Arial" charset="0"/>
              </a:rPr>
              <a:t> </a:t>
            </a:r>
            <a:br>
              <a:rPr lang="fr-FR" altLang="fr-FR" sz="1400" b="1" kern="1200" dirty="0">
                <a:solidFill>
                  <a:srgbClr val="0066FF"/>
                </a:solidFill>
                <a:cs typeface="Arial" charset="0"/>
              </a:rPr>
            </a:br>
            <a:endParaRPr lang="fr-FR" altLang="fr-FR" sz="1400" b="1" kern="1200" dirty="0">
              <a:solidFill>
                <a:srgbClr val="0066FF"/>
              </a:solidFill>
              <a:cs typeface="Arial" charset="0"/>
            </a:endParaRPr>
          </a:p>
        </p:txBody>
      </p:sp>
      <p:sp>
        <p:nvSpPr>
          <p:cNvPr id="5152" name="Line 60"/>
          <p:cNvSpPr>
            <a:spLocks noChangeShapeType="1"/>
          </p:cNvSpPr>
          <p:nvPr/>
        </p:nvSpPr>
        <p:spPr bwMode="auto">
          <a:xfrm flipH="1" flipV="1">
            <a:off x="3781425" y="4686300"/>
            <a:ext cx="0" cy="311150"/>
          </a:xfrm>
          <a:prstGeom prst="line">
            <a:avLst/>
          </a:prstGeom>
          <a:noFill/>
          <a:ln w="38100">
            <a:solidFill>
              <a:schemeClr val="accent4">
                <a:lumMod val="50000"/>
              </a:schemeClr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fr-FR" kern="1200">
              <a:solidFill>
                <a:prstClr val="white"/>
              </a:solidFill>
              <a:latin typeface="Arial" pitchFamily="34" charset="0"/>
              <a:ea typeface="SimSun" pitchFamily="2" charset="-122"/>
              <a:cs typeface="Arial" pitchFamily="34" charset="0"/>
            </a:endParaRPr>
          </a:p>
        </p:txBody>
      </p:sp>
      <p:sp>
        <p:nvSpPr>
          <p:cNvPr id="5153" name="Text Box 61"/>
          <p:cNvSpPr txBox="1">
            <a:spLocks noChangeArrowheads="1"/>
          </p:cNvSpPr>
          <p:nvPr/>
        </p:nvSpPr>
        <p:spPr bwMode="auto">
          <a:xfrm>
            <a:off x="6659563" y="3789363"/>
            <a:ext cx="1473200" cy="309562"/>
          </a:xfrm>
          <a:prstGeom prst="rect">
            <a:avLst/>
          </a:prstGeom>
          <a:solidFill>
            <a:schemeClr val="bg1"/>
          </a:solidFill>
          <a:ln w="9525">
            <a:solidFill>
              <a:srgbClr val="FEB80A"/>
            </a:solidFill>
            <a:miter lim="800000"/>
            <a:headEnd/>
            <a:tailEnd/>
          </a:ln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p:spPr>
        <p:txBody>
          <a:bodyPr lIns="90000" tIns="46800" rIns="90000" bIns="46800">
            <a:spAutoFit/>
          </a:bodyPr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fr-FR" altLang="fr-FR" sz="1400" kern="1200" dirty="0">
                <a:solidFill>
                  <a:srgbClr val="00000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CAP / CAPA</a:t>
            </a:r>
          </a:p>
        </p:txBody>
      </p:sp>
      <p:sp>
        <p:nvSpPr>
          <p:cNvPr id="5154" name="Line 62"/>
          <p:cNvSpPr>
            <a:spLocks noChangeShapeType="1"/>
          </p:cNvSpPr>
          <p:nvPr/>
        </p:nvSpPr>
        <p:spPr bwMode="auto">
          <a:xfrm flipV="1">
            <a:off x="2286000" y="5486400"/>
            <a:ext cx="1588" cy="220663"/>
          </a:xfrm>
          <a:prstGeom prst="line">
            <a:avLst/>
          </a:prstGeom>
          <a:noFill/>
          <a:ln w="38100">
            <a:solidFill>
              <a:schemeClr val="accent4">
                <a:lumMod val="50000"/>
              </a:schemeClr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fr-FR" kern="1200">
              <a:solidFill>
                <a:prstClr val="white"/>
              </a:solidFill>
              <a:latin typeface="Arial" pitchFamily="34" charset="0"/>
              <a:ea typeface="SimSun" pitchFamily="2" charset="-122"/>
              <a:cs typeface="Arial" pitchFamily="34" charset="0"/>
            </a:endParaRPr>
          </a:p>
        </p:txBody>
      </p:sp>
      <p:sp>
        <p:nvSpPr>
          <p:cNvPr id="5155" name="Line 60"/>
          <p:cNvSpPr>
            <a:spLocks noChangeShapeType="1"/>
          </p:cNvSpPr>
          <p:nvPr/>
        </p:nvSpPr>
        <p:spPr bwMode="auto">
          <a:xfrm flipV="1">
            <a:off x="5473014" y="4768056"/>
            <a:ext cx="0" cy="193675"/>
          </a:xfrm>
          <a:prstGeom prst="line">
            <a:avLst/>
          </a:prstGeom>
          <a:ln w="38100">
            <a:headEnd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pPr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fr-FR" kern="1200">
              <a:solidFill>
                <a:prstClr val="black"/>
              </a:solidFill>
            </a:endParaRPr>
          </a:p>
        </p:txBody>
      </p:sp>
      <p:sp>
        <p:nvSpPr>
          <p:cNvPr id="5156" name="Line 60"/>
          <p:cNvSpPr>
            <a:spLocks noChangeShapeType="1"/>
          </p:cNvSpPr>
          <p:nvPr/>
        </p:nvSpPr>
        <p:spPr bwMode="auto">
          <a:xfrm flipV="1">
            <a:off x="5465763" y="5446713"/>
            <a:ext cx="0" cy="276225"/>
          </a:xfrm>
          <a:prstGeom prst="line">
            <a:avLst/>
          </a:prstGeom>
          <a:ln w="38100">
            <a:headEnd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pPr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fr-FR" kern="1200">
              <a:solidFill>
                <a:prstClr val="black"/>
              </a:solidFill>
            </a:endParaRPr>
          </a:p>
        </p:txBody>
      </p:sp>
      <p:sp>
        <p:nvSpPr>
          <p:cNvPr id="5158" name="Line 60"/>
          <p:cNvSpPr>
            <a:spLocks noChangeShapeType="1"/>
          </p:cNvSpPr>
          <p:nvPr/>
        </p:nvSpPr>
        <p:spPr bwMode="auto">
          <a:xfrm flipV="1">
            <a:off x="1189038" y="3505200"/>
            <a:ext cx="0" cy="611188"/>
          </a:xfrm>
          <a:prstGeom prst="line">
            <a:avLst/>
          </a:prstGeom>
          <a:noFill/>
          <a:ln w="38100">
            <a:solidFill>
              <a:schemeClr val="accent4">
                <a:lumMod val="50000"/>
              </a:schemeClr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fr-FR" kern="1200">
              <a:solidFill>
                <a:prstClr val="white"/>
              </a:solidFill>
              <a:latin typeface="Arial" pitchFamily="34" charset="0"/>
              <a:ea typeface="SimSun" pitchFamily="2" charset="-122"/>
              <a:cs typeface="Arial" pitchFamily="34" charset="0"/>
            </a:endParaRPr>
          </a:p>
        </p:txBody>
      </p:sp>
      <p:sp>
        <p:nvSpPr>
          <p:cNvPr id="5159" name="Line 60"/>
          <p:cNvSpPr>
            <a:spLocks noChangeShapeType="1"/>
          </p:cNvSpPr>
          <p:nvPr/>
        </p:nvSpPr>
        <p:spPr bwMode="auto">
          <a:xfrm flipV="1">
            <a:off x="3309938" y="3548063"/>
            <a:ext cx="0" cy="568325"/>
          </a:xfrm>
          <a:prstGeom prst="line">
            <a:avLst/>
          </a:prstGeom>
          <a:noFill/>
          <a:ln w="38100">
            <a:solidFill>
              <a:schemeClr val="accent4">
                <a:lumMod val="50000"/>
              </a:schemeClr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fr-FR" kern="1200">
              <a:solidFill>
                <a:prstClr val="white"/>
              </a:solidFill>
              <a:latin typeface="Arial" pitchFamily="34" charset="0"/>
              <a:ea typeface="SimSun" pitchFamily="2" charset="-122"/>
              <a:cs typeface="Arial" pitchFamily="34" charset="0"/>
            </a:endParaRPr>
          </a:p>
        </p:txBody>
      </p:sp>
      <p:sp>
        <p:nvSpPr>
          <p:cNvPr id="5160" name="Line 60"/>
          <p:cNvSpPr>
            <a:spLocks noChangeShapeType="1"/>
          </p:cNvSpPr>
          <p:nvPr/>
        </p:nvSpPr>
        <p:spPr bwMode="auto">
          <a:xfrm flipH="1" flipV="1">
            <a:off x="5435600" y="3644900"/>
            <a:ext cx="0" cy="458788"/>
          </a:xfrm>
          <a:prstGeom prst="line">
            <a:avLst/>
          </a:prstGeom>
          <a:ln w="38100">
            <a:headEnd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pPr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fr-FR" kern="1200">
              <a:solidFill>
                <a:prstClr val="black"/>
              </a:solidFill>
            </a:endParaRPr>
          </a:p>
        </p:txBody>
      </p:sp>
      <p:sp>
        <p:nvSpPr>
          <p:cNvPr id="5162" name="Line 60"/>
          <p:cNvSpPr>
            <a:spLocks noChangeShapeType="1"/>
          </p:cNvSpPr>
          <p:nvPr/>
        </p:nvSpPr>
        <p:spPr bwMode="auto">
          <a:xfrm flipH="1" flipV="1">
            <a:off x="7453313" y="5486400"/>
            <a:ext cx="0" cy="228600"/>
          </a:xfrm>
          <a:prstGeom prst="line">
            <a:avLst/>
          </a:prstGeom>
          <a:ln w="38100">
            <a:headEnd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pPr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fr-FR" kern="1200">
              <a:solidFill>
                <a:prstClr val="black"/>
              </a:solidFill>
            </a:endParaRPr>
          </a:p>
        </p:txBody>
      </p:sp>
      <p:sp>
        <p:nvSpPr>
          <p:cNvPr id="5163" name="Line 60"/>
          <p:cNvSpPr>
            <a:spLocks noChangeShapeType="1"/>
          </p:cNvSpPr>
          <p:nvPr/>
        </p:nvSpPr>
        <p:spPr bwMode="auto">
          <a:xfrm flipH="1" flipV="1">
            <a:off x="7391400" y="4800600"/>
            <a:ext cx="0" cy="228600"/>
          </a:xfrm>
          <a:prstGeom prst="line">
            <a:avLst/>
          </a:prstGeom>
          <a:ln w="38100">
            <a:headEnd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/>
          <a:lstStyle/>
          <a:p>
            <a:pPr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fr-FR" kern="1200">
              <a:solidFill>
                <a:prstClr val="black"/>
              </a:solidFill>
            </a:endParaRPr>
          </a:p>
        </p:txBody>
      </p:sp>
      <p:sp>
        <p:nvSpPr>
          <p:cNvPr id="55" name="Text Box 10"/>
          <p:cNvSpPr txBox="1">
            <a:spLocks noChangeArrowheads="1"/>
          </p:cNvSpPr>
          <p:nvPr/>
        </p:nvSpPr>
        <p:spPr bwMode="auto">
          <a:xfrm>
            <a:off x="457200" y="332656"/>
            <a:ext cx="8229600" cy="1143000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fr-FR" altLang="fr-FR" sz="4400" kern="1200" dirty="0">
                <a:solidFill>
                  <a:srgbClr val="FEB80A">
                    <a:lumMod val="40000"/>
                    <a:lumOff val="60000"/>
                  </a:srgbClr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Les parcours de formation</a:t>
            </a:r>
          </a:p>
        </p:txBody>
      </p:sp>
      <p:sp>
        <p:nvSpPr>
          <p:cNvPr id="47" name="ZoneTexte 46"/>
          <p:cNvSpPr txBox="1">
            <a:spLocks noChangeArrowheads="1"/>
          </p:cNvSpPr>
          <p:nvPr/>
        </p:nvSpPr>
        <p:spPr bwMode="auto">
          <a:xfrm>
            <a:off x="4716463" y="5732463"/>
            <a:ext cx="3671887" cy="369887"/>
          </a:xfrm>
          <a:prstGeom prst="rect">
            <a:avLst/>
          </a:prstGeom>
          <a:gradFill rotWithShape="1">
            <a:gsLst>
              <a:gs pos="0">
                <a:srgbClr val="FFD9AD"/>
              </a:gs>
              <a:gs pos="28000">
                <a:srgbClr val="FFD9AD"/>
              </a:gs>
              <a:gs pos="100000">
                <a:srgbClr val="FEB668"/>
              </a:gs>
            </a:gsLst>
            <a:lin ang="5400000"/>
          </a:gradFill>
          <a:ln w="9525">
            <a:solidFill>
              <a:srgbClr val="FEB80A"/>
            </a:solidFill>
            <a:miter lim="800000"/>
            <a:headEnd/>
            <a:tailEnd/>
          </a:ln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p:spPr>
        <p:txBody>
          <a:bodyPr>
            <a:spAutoFit/>
          </a:bodyPr>
          <a:lstStyle/>
          <a:p>
            <a:pPr algn="ctr"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kern="1200" dirty="0">
                <a:solidFill>
                  <a:prstClr val="black"/>
                </a:solidFill>
                <a:latin typeface="MV Boli" pitchFamily="2" charset="0"/>
                <a:ea typeface="SimSun" pitchFamily="2" charset="-122"/>
                <a:cs typeface="MV Boli" pitchFamily="2" charset="0"/>
              </a:rPr>
              <a:t>Voie professionnelle</a:t>
            </a:r>
          </a:p>
        </p:txBody>
      </p:sp>
      <p:cxnSp>
        <p:nvCxnSpPr>
          <p:cNvPr id="4" name="Connecteur droit avec flèche 3"/>
          <p:cNvCxnSpPr>
            <a:stCxn id="5153" idx="1"/>
          </p:cNvCxnSpPr>
          <p:nvPr/>
        </p:nvCxnSpPr>
        <p:spPr>
          <a:xfrm flipH="1">
            <a:off x="6219826" y="3944144"/>
            <a:ext cx="439737" cy="277019"/>
          </a:xfrm>
          <a:prstGeom prst="straightConnector1">
            <a:avLst/>
          </a:prstGeom>
          <a:noFill/>
          <a:ln w="25400" cap="flat">
            <a:solidFill>
              <a:schemeClr val="bg1">
                <a:lumMod val="75000"/>
              </a:schemeClr>
            </a:solidFill>
            <a:prstDash val="dash"/>
            <a:round/>
            <a:tailEnd type="arrow"/>
          </a:ln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" name="Connecteur droit avec flèche 47"/>
          <p:cNvCxnSpPr/>
          <p:nvPr/>
        </p:nvCxnSpPr>
        <p:spPr>
          <a:xfrm flipV="1">
            <a:off x="3779044" y="4824412"/>
            <a:ext cx="937419" cy="184152"/>
          </a:xfrm>
          <a:prstGeom prst="straightConnector1">
            <a:avLst/>
          </a:prstGeom>
          <a:noFill/>
          <a:ln w="25400" cap="flat">
            <a:solidFill>
              <a:schemeClr val="bg1">
                <a:lumMod val="75000"/>
              </a:schemeClr>
            </a:solidFill>
            <a:prstDash val="dash"/>
            <a:round/>
            <a:tailEnd type="arrow"/>
          </a:ln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0" name="Connecteur droit avec flèche 49"/>
          <p:cNvCxnSpPr/>
          <p:nvPr/>
        </p:nvCxnSpPr>
        <p:spPr>
          <a:xfrm flipV="1">
            <a:off x="2501156" y="4687094"/>
            <a:ext cx="2147044" cy="353306"/>
          </a:xfrm>
          <a:prstGeom prst="straightConnector1">
            <a:avLst/>
          </a:prstGeom>
          <a:noFill/>
          <a:ln w="25400" cap="flat">
            <a:solidFill>
              <a:schemeClr val="bg1">
                <a:lumMod val="75000"/>
              </a:schemeClr>
            </a:solidFill>
            <a:prstDash val="dash"/>
            <a:round/>
            <a:tailEnd type="arrow"/>
          </a:ln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9" name="Rectangle 29"/>
          <p:cNvSpPr>
            <a:spLocks noChangeArrowheads="1"/>
          </p:cNvSpPr>
          <p:nvPr/>
        </p:nvSpPr>
        <p:spPr bwMode="auto">
          <a:xfrm>
            <a:off x="529590" y="5097849"/>
            <a:ext cx="2559050" cy="431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0000" tIns="46800" rIns="90000" bIns="46800" anchor="ctr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fr-FR" altLang="fr-FR" sz="1400" b="1" kern="1200" dirty="0">
                <a:solidFill>
                  <a:prstClr val="white"/>
                </a:solidFill>
              </a:rPr>
              <a:t>2</a:t>
            </a:r>
            <a:r>
              <a:rPr lang="fr-FR" altLang="fr-FR" sz="1400" b="1" kern="1200" baseline="30000" dirty="0">
                <a:solidFill>
                  <a:prstClr val="white"/>
                </a:solidFill>
              </a:rPr>
              <a:t>nde</a:t>
            </a:r>
            <a:r>
              <a:rPr lang="fr-FR" altLang="fr-FR" sz="1400" b="1" kern="1200" dirty="0">
                <a:solidFill>
                  <a:prstClr val="white"/>
                </a:solidFill>
              </a:rPr>
              <a:t> </a:t>
            </a:r>
            <a:br>
              <a:rPr lang="fr-FR" altLang="fr-FR" sz="1400" b="1" kern="1200" dirty="0">
                <a:solidFill>
                  <a:prstClr val="white"/>
                </a:solidFill>
              </a:rPr>
            </a:br>
            <a:r>
              <a:rPr lang="fr-FR" altLang="fr-FR" sz="1400" b="1" kern="1200" dirty="0">
                <a:solidFill>
                  <a:prstClr val="white"/>
                </a:solidFill>
              </a:rPr>
              <a:t>générale et technologique</a:t>
            </a:r>
          </a:p>
        </p:txBody>
      </p:sp>
      <p:sp>
        <p:nvSpPr>
          <p:cNvPr id="60" name="Rectangle 55"/>
          <p:cNvSpPr>
            <a:spLocks noChangeArrowheads="1"/>
          </p:cNvSpPr>
          <p:nvPr/>
        </p:nvSpPr>
        <p:spPr bwMode="auto">
          <a:xfrm>
            <a:off x="3125291" y="5097377"/>
            <a:ext cx="1296987" cy="431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0000" tIns="46800" rIns="90000" bIns="46800" anchor="ctr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fr-FR" altLang="fr-FR" sz="1400" b="1" kern="1200" dirty="0">
                <a:solidFill>
                  <a:prstClr val="white"/>
                </a:solidFill>
              </a:rPr>
              <a:t>2</a:t>
            </a:r>
            <a:r>
              <a:rPr lang="fr-FR" altLang="fr-FR" sz="1400" b="1" kern="1200" baseline="30000" dirty="0">
                <a:solidFill>
                  <a:prstClr val="white"/>
                </a:solidFill>
              </a:rPr>
              <a:t>nde</a:t>
            </a:r>
            <a:r>
              <a:rPr lang="fr-FR" altLang="fr-FR" sz="1400" b="1" kern="1200" dirty="0">
                <a:solidFill>
                  <a:prstClr val="white"/>
                </a:solidFill>
              </a:rPr>
              <a:t> spécifique</a:t>
            </a:r>
          </a:p>
        </p:txBody>
      </p:sp>
      <p:sp>
        <p:nvSpPr>
          <p:cNvPr id="63" name="Line 62"/>
          <p:cNvSpPr>
            <a:spLocks noChangeShapeType="1"/>
          </p:cNvSpPr>
          <p:nvPr/>
        </p:nvSpPr>
        <p:spPr bwMode="auto">
          <a:xfrm flipV="1">
            <a:off x="3685532" y="5492578"/>
            <a:ext cx="1588" cy="220663"/>
          </a:xfrm>
          <a:prstGeom prst="line">
            <a:avLst/>
          </a:prstGeom>
          <a:noFill/>
          <a:ln w="38100">
            <a:solidFill>
              <a:schemeClr val="accent4">
                <a:lumMod val="50000"/>
              </a:schemeClr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defTabSz="449263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fr-FR" kern="1200">
              <a:solidFill>
                <a:prstClr val="white"/>
              </a:solidFill>
              <a:latin typeface="Arial" pitchFamily="34" charset="0"/>
              <a:ea typeface="SimSun" pitchFamily="2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1173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nimBg="1"/>
      <p:bldP spid="5127" grpId="0" animBg="1"/>
      <p:bldP spid="5128" grpId="0" animBg="1"/>
      <p:bldP spid="5129" grpId="0" animBg="1"/>
      <p:bldP spid="5130" grpId="0" animBg="1"/>
      <p:bldP spid="5164" grpId="0" animBg="1"/>
      <p:bldP spid="5135" grpId="0" animBg="1"/>
      <p:bldP spid="5136" grpId="0" animBg="1"/>
      <p:bldP spid="5137" grpId="0" animBg="1"/>
      <p:bldP spid="5138" grpId="0" animBg="1"/>
      <p:bldP spid="5139" grpId="0" animBg="1"/>
      <p:bldP spid="5140" grpId="0" animBg="1"/>
      <p:bldP spid="5141" grpId="0" animBg="1"/>
      <p:bldP spid="5142" grpId="0" animBg="1"/>
      <p:bldP spid="5143" grpId="0" animBg="1"/>
      <p:bldP spid="5144" grpId="0" animBg="1"/>
      <p:bldP spid="5146" grpId="0" animBg="1"/>
      <p:bldP spid="5147" grpId="0" animBg="1"/>
      <p:bldP spid="5148" grpId="0" animBg="1"/>
      <p:bldP spid="5149" grpId="0" animBg="1"/>
      <p:bldP spid="5150" grpId="0" animBg="1"/>
      <p:bldP spid="5152" grpId="0" animBg="1"/>
      <p:bldP spid="5153" grpId="0" animBg="1"/>
      <p:bldP spid="5154" grpId="0" animBg="1"/>
      <p:bldP spid="5155" grpId="0" animBg="1"/>
      <p:bldP spid="5156" grpId="0" animBg="1"/>
      <p:bldP spid="5158" grpId="0" animBg="1"/>
      <p:bldP spid="5159" grpId="0" animBg="1"/>
      <p:bldP spid="5160" grpId="0" animBg="1"/>
      <p:bldP spid="5162" grpId="0" animBg="1"/>
      <p:bldP spid="5163" grpId="0" animBg="1"/>
      <p:bldP spid="47" grpId="0" animBg="1"/>
      <p:bldP spid="59" grpId="0" animBg="1"/>
      <p:bldP spid="60" grpId="0" animBg="1"/>
      <p:bldP spid="6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Text Box 3"/>
          <p:cNvSpPr txBox="1"/>
          <p:nvPr/>
        </p:nvSpPr>
        <p:spPr>
          <a:xfrm>
            <a:off x="0" y="5284"/>
            <a:ext cx="7949405" cy="1123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 defTabSz="449262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3400" b="1" u="sng">
                <a:solidFill>
                  <a:srgbClr val="33006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La </a:t>
            </a:r>
            <a:r>
              <a:rPr dirty="0" err="1"/>
              <a:t>voie</a:t>
            </a:r>
            <a:r>
              <a:rPr dirty="0"/>
              <a:t> </a:t>
            </a:r>
            <a:r>
              <a:rPr dirty="0" err="1"/>
              <a:t>professionnelle</a:t>
            </a:r>
            <a:r>
              <a:rPr sz="3900" dirty="0"/>
              <a:t> </a:t>
            </a:r>
          </a:p>
          <a:p>
            <a:pPr defTabSz="449262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2400" b="1">
                <a:solidFill>
                  <a:srgbClr val="33006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FR" dirty="0"/>
              <a:t>  </a:t>
            </a:r>
            <a:r>
              <a:rPr dirty="0" err="1"/>
              <a:t>Deux</a:t>
            </a:r>
            <a:r>
              <a:rPr dirty="0"/>
              <a:t> </a:t>
            </a:r>
            <a:r>
              <a:rPr dirty="0" err="1"/>
              <a:t>parcours</a:t>
            </a:r>
            <a:r>
              <a:rPr dirty="0"/>
              <a:t> de formation</a:t>
            </a:r>
            <a:r>
              <a:rPr sz="2800" dirty="0"/>
              <a:t> </a:t>
            </a:r>
          </a:p>
        </p:txBody>
      </p:sp>
      <p:grpSp>
        <p:nvGrpSpPr>
          <p:cNvPr id="705" name="Group 44"/>
          <p:cNvGrpSpPr/>
          <p:nvPr/>
        </p:nvGrpSpPr>
        <p:grpSpPr>
          <a:xfrm>
            <a:off x="-4425" y="590548"/>
            <a:ext cx="891051" cy="228507"/>
            <a:chOff x="0" y="0"/>
            <a:chExt cx="891049" cy="228506"/>
          </a:xfrm>
        </p:grpSpPr>
        <p:sp>
          <p:nvSpPr>
            <p:cNvPr id="703" name="AutoShape 45"/>
            <p:cNvSpPr/>
            <p:nvPr/>
          </p:nvSpPr>
          <p:spPr>
            <a:xfrm rot="16200000">
              <a:off x="761661" y="73025"/>
              <a:ext cx="138122" cy="120656"/>
            </a:xfrm>
            <a:prstGeom prst="triangl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04" name="Text Box 46"/>
            <p:cNvSpPr txBox="1"/>
            <p:nvPr/>
          </p:nvSpPr>
          <p:spPr>
            <a:xfrm>
              <a:off x="0" y="0"/>
              <a:ext cx="882638" cy="2285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spcBef>
                  <a:spcPts val="600"/>
                </a:spcBef>
                <a:defRPr sz="10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r>
                <a:t>Sommaire</a:t>
              </a:r>
            </a:p>
          </p:txBody>
        </p:sp>
      </p:grpSp>
      <p:sp>
        <p:nvSpPr>
          <p:cNvPr id="706" name="ZoneTexte 20"/>
          <p:cNvSpPr txBox="1"/>
          <p:nvPr/>
        </p:nvSpPr>
        <p:spPr>
          <a:xfrm>
            <a:off x="4633784" y="882654"/>
            <a:ext cx="3578352" cy="6463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 err="1"/>
              <a:t>Bac</a:t>
            </a:r>
            <a:r>
              <a:rPr dirty="0"/>
              <a:t> Pro en 3 </a:t>
            </a:r>
            <a:r>
              <a:rPr dirty="0" err="1"/>
              <a:t>ans</a:t>
            </a:r>
            <a:endParaRPr dirty="0"/>
          </a:p>
        </p:txBody>
      </p:sp>
      <p:sp>
        <p:nvSpPr>
          <p:cNvPr id="707" name="ZoneTexte 21"/>
          <p:cNvSpPr txBox="1"/>
          <p:nvPr/>
        </p:nvSpPr>
        <p:spPr>
          <a:xfrm>
            <a:off x="1672593" y="1648098"/>
            <a:ext cx="1996129" cy="549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CAP </a:t>
            </a:r>
            <a:r>
              <a:rPr sz="2000" dirty="0"/>
              <a:t>en 2 </a:t>
            </a:r>
            <a:r>
              <a:rPr sz="2000" dirty="0" err="1"/>
              <a:t>ans</a:t>
            </a:r>
            <a:endParaRPr sz="2000" dirty="0"/>
          </a:p>
        </p:txBody>
      </p:sp>
      <p:sp>
        <p:nvSpPr>
          <p:cNvPr id="708" name="Rectangle à coins arrondis 32"/>
          <p:cNvSpPr/>
          <p:nvPr/>
        </p:nvSpPr>
        <p:spPr>
          <a:xfrm>
            <a:off x="1401017" y="3512385"/>
            <a:ext cx="2601916" cy="777875"/>
          </a:xfrm>
          <a:prstGeom prst="roundRect">
            <a:avLst>
              <a:gd name="adj" fmla="val 16667"/>
            </a:avLst>
          </a:prstGeom>
          <a:solidFill>
            <a:srgbClr val="DCE6F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709" name="Rectangle à coins arrondis 33"/>
          <p:cNvSpPr/>
          <p:nvPr/>
        </p:nvSpPr>
        <p:spPr>
          <a:xfrm>
            <a:off x="1401017" y="2564307"/>
            <a:ext cx="2601916" cy="777875"/>
          </a:xfrm>
          <a:prstGeom prst="roundRect">
            <a:avLst>
              <a:gd name="adj" fmla="val 16667"/>
            </a:avLst>
          </a:prstGeom>
          <a:solidFill>
            <a:srgbClr val="DCE6F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711" name="2e année"/>
          <p:cNvSpPr txBox="1"/>
          <p:nvPr/>
        </p:nvSpPr>
        <p:spPr>
          <a:xfrm>
            <a:off x="1881657" y="2862886"/>
            <a:ext cx="1640636" cy="3924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numCol="1" anchor="ctr">
            <a:spAutoFit/>
          </a:bodyPr>
          <a:lstStyle/>
          <a:p>
            <a:pPr algn="ctr"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2</a:t>
            </a:r>
            <a:r>
              <a:rPr baseline="30000" dirty="0"/>
              <a:t>e</a:t>
            </a:r>
            <a:r>
              <a:rPr dirty="0"/>
              <a:t> </a:t>
            </a:r>
            <a:r>
              <a:rPr dirty="0" err="1"/>
              <a:t>année</a:t>
            </a:r>
            <a:endParaRPr dirty="0"/>
          </a:p>
        </p:txBody>
      </p:sp>
      <p:sp>
        <p:nvSpPr>
          <p:cNvPr id="713" name="Oval 4"/>
          <p:cNvSpPr txBox="1"/>
          <p:nvPr/>
        </p:nvSpPr>
        <p:spPr>
          <a:xfrm>
            <a:off x="1552309" y="3865204"/>
            <a:ext cx="2236691" cy="392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spAutoFit/>
          </a:bodyPr>
          <a:lstStyle/>
          <a:p>
            <a:pPr algn="ctr"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 1</a:t>
            </a:r>
            <a:r>
              <a:rPr baseline="30000" dirty="0"/>
              <a:t>re</a:t>
            </a:r>
            <a:r>
              <a:rPr dirty="0"/>
              <a:t> </a:t>
            </a:r>
            <a:r>
              <a:rPr dirty="0" err="1"/>
              <a:t>année</a:t>
            </a:r>
            <a:r>
              <a:rPr dirty="0"/>
              <a:t> </a:t>
            </a:r>
          </a:p>
        </p:txBody>
      </p:sp>
      <p:sp>
        <p:nvSpPr>
          <p:cNvPr id="714" name="Rectangle à coins arrondis 36"/>
          <p:cNvSpPr/>
          <p:nvPr/>
        </p:nvSpPr>
        <p:spPr>
          <a:xfrm>
            <a:off x="4767269" y="1600201"/>
            <a:ext cx="3840163" cy="777875"/>
          </a:xfrm>
          <a:prstGeom prst="roundRect">
            <a:avLst>
              <a:gd name="adj" fmla="val 16667"/>
            </a:avLst>
          </a:prstGeom>
          <a:solidFill>
            <a:srgbClr val="31859C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715" name="Rectangle à coins arrondis 37"/>
          <p:cNvSpPr/>
          <p:nvPr/>
        </p:nvSpPr>
        <p:spPr>
          <a:xfrm>
            <a:off x="4797146" y="2538470"/>
            <a:ext cx="3840163" cy="777875"/>
          </a:xfrm>
          <a:prstGeom prst="roundRect">
            <a:avLst>
              <a:gd name="adj" fmla="val 16667"/>
            </a:avLst>
          </a:prstGeom>
          <a:solidFill>
            <a:srgbClr val="31859C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716" name="Rectangle à coins arrondis 38"/>
          <p:cNvSpPr/>
          <p:nvPr/>
        </p:nvSpPr>
        <p:spPr>
          <a:xfrm>
            <a:off x="4816475" y="3479793"/>
            <a:ext cx="3840163" cy="777880"/>
          </a:xfrm>
          <a:prstGeom prst="roundRect">
            <a:avLst>
              <a:gd name="adj" fmla="val 16667"/>
            </a:avLst>
          </a:prstGeom>
          <a:solidFill>
            <a:srgbClr val="31859C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717" name="Oval 9"/>
          <p:cNvSpPr txBox="1"/>
          <p:nvPr/>
        </p:nvSpPr>
        <p:spPr>
          <a:xfrm>
            <a:off x="5111820" y="1792905"/>
            <a:ext cx="3282808" cy="3924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>
            <a:lvl1pPr algn="ctr">
              <a:defRPr sz="24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dirty="0" err="1"/>
              <a:t>Terminale</a:t>
            </a:r>
            <a:r>
              <a:rPr dirty="0"/>
              <a:t> </a:t>
            </a:r>
            <a:r>
              <a:rPr dirty="0" err="1"/>
              <a:t>Professionnelle</a:t>
            </a:r>
            <a:endParaRPr dirty="0"/>
          </a:p>
        </p:txBody>
      </p:sp>
      <p:sp>
        <p:nvSpPr>
          <p:cNvPr id="719" name="1re Professionnelle"/>
          <p:cNvSpPr txBox="1"/>
          <p:nvPr/>
        </p:nvSpPr>
        <p:spPr>
          <a:xfrm>
            <a:off x="5563386" y="2731173"/>
            <a:ext cx="2386020" cy="3924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numCol="1" anchor="ctr">
            <a:spAutoFit/>
          </a:bodyPr>
          <a:lstStyle/>
          <a:p>
            <a:pPr algn="ctr"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1</a:t>
            </a:r>
            <a:r>
              <a:rPr baseline="30000" dirty="0"/>
              <a:t>re</a:t>
            </a:r>
            <a:r>
              <a:rPr dirty="0"/>
              <a:t> </a:t>
            </a:r>
            <a:r>
              <a:rPr dirty="0" err="1"/>
              <a:t>Professionnelle</a:t>
            </a:r>
            <a:endParaRPr dirty="0"/>
          </a:p>
        </p:txBody>
      </p:sp>
      <p:sp>
        <p:nvSpPr>
          <p:cNvPr id="721" name="Oval 5"/>
          <p:cNvSpPr txBox="1"/>
          <p:nvPr/>
        </p:nvSpPr>
        <p:spPr>
          <a:xfrm>
            <a:off x="5489221" y="3672500"/>
            <a:ext cx="2424615" cy="392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 anchor="ctr">
            <a:spAutoFit/>
          </a:bodyPr>
          <a:lstStyle/>
          <a:p>
            <a:pPr algn="ctr">
              <a:defRPr sz="2400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2</a:t>
            </a:r>
            <a:r>
              <a:rPr baseline="30000" dirty="0"/>
              <a:t>de</a:t>
            </a:r>
            <a:r>
              <a:rPr dirty="0"/>
              <a:t> </a:t>
            </a:r>
            <a:r>
              <a:rPr dirty="0" err="1"/>
              <a:t>Professionnelle</a:t>
            </a:r>
            <a:endParaRPr dirty="0"/>
          </a:p>
        </p:txBody>
      </p:sp>
      <p:sp>
        <p:nvSpPr>
          <p:cNvPr id="722" name="Espace réservé du numéro de diapositive 1"/>
          <p:cNvSpPr txBox="1">
            <a:spLocks noGrp="1"/>
          </p:cNvSpPr>
          <p:nvPr>
            <p:ph type="sldNum" sz="quarter" idx="4294967295"/>
          </p:nvPr>
        </p:nvSpPr>
        <p:spPr>
          <a:xfrm>
            <a:off x="8493759" y="6395368"/>
            <a:ext cx="193037" cy="28708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/>
          <a:lstStyle>
            <a:lvl1pPr algn="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fld id="{86CB4B4D-7CA3-9044-876B-883B54F8677D}" type="slidenum">
              <a:t>6</a:t>
            </a:fld>
            <a:endParaRPr/>
          </a:p>
        </p:txBody>
      </p:sp>
      <p:pic>
        <p:nvPicPr>
          <p:cNvPr id="723" name="Capture d’écran 2019-12-03 à 21.53.36.png" descr="Capture d’écran 2019-12-03 à 21.53.3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611" y="4404496"/>
            <a:ext cx="6827788" cy="214556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55" name="Group 7"/>
          <p:cNvGrpSpPr/>
          <p:nvPr/>
        </p:nvGrpSpPr>
        <p:grpSpPr>
          <a:xfrm>
            <a:off x="8153395" y="152395"/>
            <a:ext cx="789003" cy="1292239"/>
            <a:chOff x="0" y="-1"/>
            <a:chExt cx="789002" cy="1292239"/>
          </a:xfrm>
        </p:grpSpPr>
        <p:sp>
          <p:nvSpPr>
            <p:cNvPr id="724" name="Oval 8"/>
            <p:cNvSpPr/>
            <p:nvPr/>
          </p:nvSpPr>
          <p:spPr>
            <a:xfrm>
              <a:off x="-1" y="-2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25" name="Oval 9"/>
            <p:cNvSpPr/>
            <p:nvPr/>
          </p:nvSpPr>
          <p:spPr>
            <a:xfrm>
              <a:off x="168277" y="-2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26" name="Oval 10"/>
            <p:cNvSpPr/>
            <p:nvPr/>
          </p:nvSpPr>
          <p:spPr>
            <a:xfrm>
              <a:off x="336552" y="-2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27" name="Oval 11"/>
            <p:cNvSpPr/>
            <p:nvPr/>
          </p:nvSpPr>
          <p:spPr>
            <a:xfrm>
              <a:off x="-1" y="168278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28" name="Oval 12"/>
            <p:cNvSpPr/>
            <p:nvPr/>
          </p:nvSpPr>
          <p:spPr>
            <a:xfrm>
              <a:off x="168277" y="168278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29" name="Oval 13"/>
            <p:cNvSpPr/>
            <p:nvPr/>
          </p:nvSpPr>
          <p:spPr>
            <a:xfrm>
              <a:off x="336552" y="168278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30" name="Oval 14"/>
            <p:cNvSpPr/>
            <p:nvPr/>
          </p:nvSpPr>
          <p:spPr>
            <a:xfrm>
              <a:off x="503242" y="168278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31" name="Oval 15"/>
            <p:cNvSpPr/>
            <p:nvPr/>
          </p:nvSpPr>
          <p:spPr>
            <a:xfrm>
              <a:off x="-1" y="336553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32" name="Oval 16"/>
            <p:cNvSpPr/>
            <p:nvPr/>
          </p:nvSpPr>
          <p:spPr>
            <a:xfrm>
              <a:off x="168277" y="336553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33" name="Oval 17"/>
            <p:cNvSpPr/>
            <p:nvPr/>
          </p:nvSpPr>
          <p:spPr>
            <a:xfrm>
              <a:off x="336552" y="336553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34" name="Oval 18"/>
            <p:cNvSpPr/>
            <p:nvPr/>
          </p:nvSpPr>
          <p:spPr>
            <a:xfrm>
              <a:off x="503242" y="336553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35" name="Oval 19"/>
            <p:cNvSpPr/>
            <p:nvPr/>
          </p:nvSpPr>
          <p:spPr>
            <a:xfrm>
              <a:off x="671517" y="336553"/>
              <a:ext cx="117485" cy="117485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36" name="Oval 20"/>
            <p:cNvSpPr/>
            <p:nvPr/>
          </p:nvSpPr>
          <p:spPr>
            <a:xfrm>
              <a:off x="-1" y="503240"/>
              <a:ext cx="117485" cy="117485"/>
            </a:xfrm>
            <a:prstGeom prst="ellipse">
              <a:avLst/>
            </a:prstGeom>
            <a:solidFill>
              <a:srgbClr val="33006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37" name="Oval 21"/>
            <p:cNvSpPr/>
            <p:nvPr/>
          </p:nvSpPr>
          <p:spPr>
            <a:xfrm>
              <a:off x="168277" y="503240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38" name="Oval 22"/>
            <p:cNvSpPr/>
            <p:nvPr/>
          </p:nvSpPr>
          <p:spPr>
            <a:xfrm>
              <a:off x="336552" y="503240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39" name="Oval 23"/>
            <p:cNvSpPr/>
            <p:nvPr/>
          </p:nvSpPr>
          <p:spPr>
            <a:xfrm>
              <a:off x="503242" y="503240"/>
              <a:ext cx="117485" cy="117485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40" name="Oval 24"/>
            <p:cNvSpPr/>
            <p:nvPr/>
          </p:nvSpPr>
          <p:spPr>
            <a:xfrm>
              <a:off x="-1" y="671516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41" name="Oval 25"/>
            <p:cNvSpPr/>
            <p:nvPr/>
          </p:nvSpPr>
          <p:spPr>
            <a:xfrm>
              <a:off x="168277" y="671516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42" name="Oval 26"/>
            <p:cNvSpPr/>
            <p:nvPr/>
          </p:nvSpPr>
          <p:spPr>
            <a:xfrm>
              <a:off x="336552" y="671516"/>
              <a:ext cx="117485" cy="117485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43" name="Oval 27"/>
            <p:cNvSpPr/>
            <p:nvPr/>
          </p:nvSpPr>
          <p:spPr>
            <a:xfrm>
              <a:off x="503242" y="671516"/>
              <a:ext cx="117485" cy="117485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44" name="Oval 28"/>
            <p:cNvSpPr/>
            <p:nvPr/>
          </p:nvSpPr>
          <p:spPr>
            <a:xfrm>
              <a:off x="671517" y="671516"/>
              <a:ext cx="117485" cy="117485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45" name="Oval 29"/>
            <p:cNvSpPr/>
            <p:nvPr/>
          </p:nvSpPr>
          <p:spPr>
            <a:xfrm>
              <a:off x="-1" y="839791"/>
              <a:ext cx="117485" cy="117485"/>
            </a:xfrm>
            <a:prstGeom prst="ellipse">
              <a:avLst/>
            </a:prstGeom>
            <a:solidFill>
              <a:srgbClr val="66999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46" name="Oval 30"/>
            <p:cNvSpPr/>
            <p:nvPr/>
          </p:nvSpPr>
          <p:spPr>
            <a:xfrm>
              <a:off x="168277" y="839791"/>
              <a:ext cx="117485" cy="117485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47" name="Oval 31"/>
            <p:cNvSpPr/>
            <p:nvPr/>
          </p:nvSpPr>
          <p:spPr>
            <a:xfrm>
              <a:off x="336552" y="839791"/>
              <a:ext cx="117485" cy="117485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48" name="Oval 32"/>
            <p:cNvSpPr/>
            <p:nvPr/>
          </p:nvSpPr>
          <p:spPr>
            <a:xfrm>
              <a:off x="503242" y="839791"/>
              <a:ext cx="117485" cy="117485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49" name="Oval 33"/>
            <p:cNvSpPr/>
            <p:nvPr/>
          </p:nvSpPr>
          <p:spPr>
            <a:xfrm>
              <a:off x="-1" y="1008066"/>
              <a:ext cx="117485" cy="11589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50" name="Oval 34"/>
            <p:cNvSpPr/>
            <p:nvPr/>
          </p:nvSpPr>
          <p:spPr>
            <a:xfrm>
              <a:off x="168277" y="1008066"/>
              <a:ext cx="117485" cy="115897"/>
            </a:xfrm>
            <a:prstGeom prst="ellipse">
              <a:avLst/>
            </a:prstGeom>
            <a:solidFill>
              <a:srgbClr val="CCCC0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51" name="Oval 35"/>
            <p:cNvSpPr/>
            <p:nvPr/>
          </p:nvSpPr>
          <p:spPr>
            <a:xfrm>
              <a:off x="336552" y="1008066"/>
              <a:ext cx="117485" cy="11589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52" name="Oval 36"/>
            <p:cNvSpPr/>
            <p:nvPr/>
          </p:nvSpPr>
          <p:spPr>
            <a:xfrm>
              <a:off x="503242" y="1008066"/>
              <a:ext cx="117485" cy="11589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53" name="Oval 37"/>
            <p:cNvSpPr/>
            <p:nvPr/>
          </p:nvSpPr>
          <p:spPr>
            <a:xfrm>
              <a:off x="168277" y="1176341"/>
              <a:ext cx="117485" cy="11589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54" name="Oval 38"/>
            <p:cNvSpPr/>
            <p:nvPr/>
          </p:nvSpPr>
          <p:spPr>
            <a:xfrm>
              <a:off x="503242" y="1176341"/>
              <a:ext cx="117485" cy="115897"/>
            </a:xfrm>
            <a:prstGeom prst="ellipse">
              <a:avLst/>
            </a:prstGeom>
            <a:solidFill>
              <a:srgbClr val="D8D8E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756" name="Line 1"/>
          <p:cNvSpPr/>
          <p:nvPr/>
        </p:nvSpPr>
        <p:spPr>
          <a:xfrm>
            <a:off x="8013072" y="36508"/>
            <a:ext cx="1590" cy="1524007"/>
          </a:xfrm>
          <a:prstGeom prst="line">
            <a:avLst/>
          </a:prstGeom>
          <a:ln w="9360" cap="sq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Text Box 1"/>
          <p:cNvSpPr txBox="1"/>
          <p:nvPr/>
        </p:nvSpPr>
        <p:spPr>
          <a:xfrm>
            <a:off x="180657" y="246535"/>
            <a:ext cx="7811135" cy="1067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b">
            <a:spAutoFit/>
          </a:bodyPr>
          <a:lstStyle/>
          <a:p>
            <a:pPr algn="ctr" defTabSz="449262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3400" b="1">
                <a:solidFill>
                  <a:srgbClr val="33006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La </a:t>
            </a:r>
            <a:r>
              <a:rPr dirty="0" err="1"/>
              <a:t>voie</a:t>
            </a:r>
            <a:r>
              <a:rPr dirty="0"/>
              <a:t> </a:t>
            </a:r>
            <a:r>
              <a:rPr dirty="0" err="1"/>
              <a:t>professionnelle</a:t>
            </a:r>
            <a:br>
              <a:rPr dirty="0"/>
            </a:br>
            <a:endParaRPr dirty="0"/>
          </a:p>
        </p:txBody>
      </p:sp>
      <p:grpSp>
        <p:nvGrpSpPr>
          <p:cNvPr id="761" name="AutoShape 2"/>
          <p:cNvGrpSpPr/>
          <p:nvPr/>
        </p:nvGrpSpPr>
        <p:grpSpPr>
          <a:xfrm>
            <a:off x="4470235" y="4312167"/>
            <a:ext cx="4580108" cy="2372057"/>
            <a:chOff x="-2" y="237224"/>
            <a:chExt cx="4580106" cy="2372055"/>
          </a:xfrm>
        </p:grpSpPr>
        <p:sp>
          <p:nvSpPr>
            <p:cNvPr id="759" name="Rectangle aux angles arrondis"/>
            <p:cNvSpPr/>
            <p:nvPr/>
          </p:nvSpPr>
          <p:spPr>
            <a:xfrm>
              <a:off x="-2" y="286992"/>
              <a:ext cx="4580106" cy="2322287"/>
            </a:xfrm>
            <a:prstGeom prst="roundRect">
              <a:avLst>
                <a:gd name="adj" fmla="val 12226"/>
              </a:avLst>
            </a:prstGeom>
            <a:noFill/>
            <a:ln w="50760" cap="sq">
              <a:solidFill>
                <a:srgbClr val="CCCC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0" name="Choisir une spécialité dans un…"/>
            <p:cNvSpPr txBox="1"/>
            <p:nvPr/>
          </p:nvSpPr>
          <p:spPr>
            <a:xfrm>
              <a:off x="188999" y="237224"/>
              <a:ext cx="4202103" cy="23720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6798" tIns="46798" rIns="46798" bIns="46798" numCol="1" anchor="ctr">
              <a:spAutoFit/>
            </a:bodyPr>
            <a:lstStyle/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2000" b="1">
                  <a:solidFill>
                    <a:srgbClr val="669999"/>
                  </a:solidFill>
                  <a:effectLst>
                    <a:outerShdw blurRad="38100" dist="38100" dir="2700000" rotWithShape="0">
                      <a:srgbClr val="C0C0C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 err="1"/>
                <a:t>Choisir</a:t>
              </a:r>
              <a:r>
                <a:rPr dirty="0"/>
                <a:t> </a:t>
              </a:r>
              <a:r>
                <a:rPr dirty="0" err="1"/>
                <a:t>une</a:t>
              </a:r>
              <a:r>
                <a:rPr dirty="0"/>
                <a:t> </a:t>
              </a:r>
              <a:r>
                <a:rPr dirty="0" err="1"/>
                <a:t>spécialité</a:t>
              </a:r>
              <a:r>
                <a:rPr dirty="0"/>
                <a:t> </a:t>
              </a:r>
              <a:r>
                <a:rPr dirty="0" err="1"/>
                <a:t>dans</a:t>
              </a:r>
              <a:r>
                <a:rPr dirty="0"/>
                <a:t> un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2000" b="1">
                  <a:solidFill>
                    <a:srgbClr val="669999"/>
                  </a:solidFill>
                  <a:effectLst>
                    <a:outerShdw blurRad="38100" dist="38100" dir="2700000" rotWithShape="0">
                      <a:srgbClr val="C0C0C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 err="1"/>
                <a:t>domaine</a:t>
              </a:r>
              <a:r>
                <a:rPr dirty="0"/>
                <a:t> </a:t>
              </a:r>
              <a:r>
                <a:rPr dirty="0" err="1"/>
                <a:t>ou</a:t>
              </a:r>
              <a:r>
                <a:rPr dirty="0"/>
                <a:t> </a:t>
              </a:r>
              <a:r>
                <a:rPr dirty="0" err="1"/>
                <a:t>dans</a:t>
              </a:r>
              <a:r>
                <a:rPr dirty="0"/>
                <a:t> </a:t>
              </a:r>
              <a:r>
                <a:rPr dirty="0" err="1"/>
                <a:t>une</a:t>
              </a:r>
              <a:r>
                <a:rPr dirty="0"/>
                <a:t> </a:t>
              </a:r>
              <a:r>
                <a:rPr dirty="0" err="1"/>
                <a:t>famille</a:t>
              </a:r>
              <a:endParaRPr dirty="0"/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2000" b="1">
                  <a:solidFill>
                    <a:srgbClr val="669999"/>
                  </a:solidFill>
                  <a:effectLst>
                    <a:outerShdw blurRad="38100" dist="38100" dir="2700000" rotWithShape="0">
                      <a:srgbClr val="C0C0C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de métier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 b="1" i="1">
                  <a:latin typeface="Arial"/>
                  <a:ea typeface="Arial"/>
                  <a:cs typeface="Arial"/>
                  <a:sym typeface="Arial"/>
                </a:defRPr>
              </a:pPr>
              <a:endParaRPr sz="800" dirty="0"/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b="1" i="1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 </a:t>
              </a:r>
              <a:r>
                <a:rPr b="0" i="0" dirty="0"/>
                <a:t>- </a:t>
              </a:r>
              <a:r>
                <a:rPr b="0" i="0" dirty="0" err="1"/>
                <a:t>activités</a:t>
              </a:r>
              <a:r>
                <a:rPr b="0" i="0" dirty="0"/>
                <a:t> et </a:t>
              </a:r>
              <a:r>
                <a:rPr b="0" i="0" dirty="0" err="1"/>
                <a:t>tâches</a:t>
              </a:r>
              <a:r>
                <a:rPr b="0" i="0" dirty="0"/>
                <a:t>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- </a:t>
              </a:r>
              <a:r>
                <a:rPr dirty="0" err="1"/>
                <a:t>projet</a:t>
              </a:r>
              <a:r>
                <a:rPr dirty="0"/>
                <a:t> </a:t>
              </a:r>
              <a:r>
                <a:rPr dirty="0" err="1"/>
                <a:t>d’insertion</a:t>
              </a:r>
              <a:endParaRPr dirty="0"/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- conditions de travail</a:t>
              </a:r>
              <a:endParaRPr b="1" i="1" dirty="0"/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sz="800" b="1" i="1" dirty="0"/>
            </a:p>
            <a:p>
              <a:pPr algn="ctr" defTabSz="449262">
                <a:buClr>
                  <a:srgbClr val="000000"/>
                </a:buClr>
                <a:buSzPct val="100000"/>
                <a:buFont typeface="Arial"/>
                <a:buChar char="➔"/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b="1" i="1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En </a:t>
              </a:r>
              <a:r>
                <a:rPr dirty="0" err="1"/>
                <a:t>fonction</a:t>
              </a:r>
              <a:r>
                <a:rPr dirty="0"/>
                <a:t> de </a:t>
              </a:r>
              <a:r>
                <a:rPr dirty="0" err="1"/>
                <a:t>ses</a:t>
              </a:r>
              <a:r>
                <a:rPr dirty="0"/>
                <a:t> </a:t>
              </a:r>
              <a:r>
                <a:rPr dirty="0" err="1"/>
                <a:t>centres</a:t>
              </a:r>
              <a:r>
                <a:rPr dirty="0"/>
                <a:t> </a:t>
              </a:r>
              <a:r>
                <a:rPr dirty="0" err="1"/>
                <a:t>d’intérêt</a:t>
              </a:r>
              <a:r>
                <a:rPr dirty="0"/>
                <a:t> </a:t>
              </a:r>
            </a:p>
          </p:txBody>
        </p:sp>
      </p:grpSp>
      <p:grpSp>
        <p:nvGrpSpPr>
          <p:cNvPr id="764" name="AutoShape 3"/>
          <p:cNvGrpSpPr/>
          <p:nvPr/>
        </p:nvGrpSpPr>
        <p:grpSpPr>
          <a:xfrm>
            <a:off x="133041" y="4312831"/>
            <a:ext cx="4134328" cy="2392854"/>
            <a:chOff x="-2" y="742"/>
            <a:chExt cx="4177330" cy="2676270"/>
          </a:xfrm>
        </p:grpSpPr>
        <p:sp>
          <p:nvSpPr>
            <p:cNvPr id="762" name="Rectangle aux angles arrondis"/>
            <p:cNvSpPr/>
            <p:nvPr/>
          </p:nvSpPr>
          <p:spPr>
            <a:xfrm>
              <a:off x="-2" y="742"/>
              <a:ext cx="4177330" cy="2676270"/>
            </a:xfrm>
            <a:prstGeom prst="roundRect">
              <a:avLst>
                <a:gd name="adj" fmla="val 15099"/>
              </a:avLst>
            </a:prstGeom>
            <a:noFill/>
            <a:ln w="50760" cap="sq">
              <a:solidFill>
                <a:srgbClr val="CCCC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3" name="Choisir un diplôme…"/>
            <p:cNvSpPr txBox="1"/>
            <p:nvPr/>
          </p:nvSpPr>
          <p:spPr>
            <a:xfrm>
              <a:off x="43002" y="218906"/>
              <a:ext cx="4091321" cy="22399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6798" tIns="46798" rIns="46798" bIns="46798" numCol="1" anchor="ctr">
              <a:spAutoFit/>
            </a:bodyPr>
            <a:lstStyle/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2000" b="1">
                  <a:solidFill>
                    <a:srgbClr val="669999"/>
                  </a:solidFill>
                  <a:effectLst>
                    <a:outerShdw blurRad="38100" dist="38100" dir="2700000" rotWithShape="0">
                      <a:srgbClr val="C0C0C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 err="1"/>
                <a:t>Choisir</a:t>
              </a:r>
              <a:r>
                <a:rPr dirty="0"/>
                <a:t> un </a:t>
              </a:r>
              <a:r>
                <a:rPr dirty="0" err="1"/>
                <a:t>diplôme</a:t>
              </a:r>
              <a:r>
                <a:rPr dirty="0"/>
                <a:t>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 b="1" i="1">
                  <a:latin typeface="Arial"/>
                  <a:ea typeface="Arial"/>
                  <a:cs typeface="Arial"/>
                  <a:sym typeface="Arial"/>
                </a:defRPr>
              </a:pPr>
              <a:endParaRPr sz="800" dirty="0"/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600" b="1" i="1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CAP : </a:t>
              </a:r>
              <a:r>
                <a:rPr b="0" i="0" dirty="0"/>
                <a:t>pour </a:t>
              </a:r>
              <a:r>
                <a:rPr b="0" i="0" dirty="0" err="1"/>
                <a:t>acquérir</a:t>
              </a:r>
              <a:r>
                <a:rPr b="0" i="0" dirty="0"/>
                <a:t> </a:t>
              </a:r>
              <a:r>
                <a:rPr lang="fr-FR" b="0" i="0" dirty="0"/>
                <a:t>en 2 ans </a:t>
              </a:r>
              <a:r>
                <a:rPr b="0" i="0" dirty="0"/>
                <a:t>des techniques </a:t>
              </a:r>
              <a:r>
                <a:rPr b="0" i="0" dirty="0" err="1"/>
                <a:t>pointues</a:t>
              </a:r>
              <a:r>
                <a:rPr b="0" i="0" dirty="0"/>
                <a:t> et se former à un métier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 </a:t>
              </a:r>
              <a:endParaRPr sz="800" i="1" dirty="0"/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600" b="1" i="1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BAC PRO : </a:t>
              </a:r>
              <a:r>
                <a:rPr b="0" i="0" dirty="0"/>
                <a:t>pour se former à un </a:t>
              </a: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 err="1"/>
                <a:t>domaine</a:t>
              </a:r>
              <a:r>
                <a:rPr dirty="0"/>
                <a:t> </a:t>
              </a:r>
              <a:r>
                <a:rPr dirty="0" err="1"/>
                <a:t>professionnel</a:t>
              </a:r>
              <a:r>
                <a:rPr dirty="0"/>
                <a:t> en 3 </a:t>
              </a:r>
              <a:r>
                <a:rPr dirty="0" err="1"/>
                <a:t>ans</a:t>
              </a:r>
              <a:endParaRPr dirty="0"/>
            </a:p>
          </p:txBody>
        </p:sp>
      </p:grpSp>
      <p:grpSp>
        <p:nvGrpSpPr>
          <p:cNvPr id="767" name="AutoShape 4"/>
          <p:cNvGrpSpPr/>
          <p:nvPr/>
        </p:nvGrpSpPr>
        <p:grpSpPr>
          <a:xfrm>
            <a:off x="227281" y="379541"/>
            <a:ext cx="8406150" cy="3747593"/>
            <a:chOff x="-2" y="-381614"/>
            <a:chExt cx="8406148" cy="3404576"/>
          </a:xfrm>
        </p:grpSpPr>
        <p:sp>
          <p:nvSpPr>
            <p:cNvPr id="765" name="Rectangle aux angles arrondis"/>
            <p:cNvSpPr/>
            <p:nvPr/>
          </p:nvSpPr>
          <p:spPr>
            <a:xfrm>
              <a:off x="-2" y="-1"/>
              <a:ext cx="8406148" cy="3022963"/>
            </a:xfrm>
            <a:prstGeom prst="roundRect">
              <a:avLst>
                <a:gd name="adj" fmla="val 16667"/>
              </a:avLst>
            </a:prstGeom>
            <a:noFill/>
            <a:ln w="50760" cap="sq">
              <a:solidFill>
                <a:srgbClr val="CCCC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6" name="Au Programme…"/>
            <p:cNvSpPr txBox="1"/>
            <p:nvPr/>
          </p:nvSpPr>
          <p:spPr>
            <a:xfrm>
              <a:off x="185064" y="-381614"/>
              <a:ext cx="8011714" cy="33572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6798" tIns="46798" rIns="46798" bIns="46798" numCol="1" anchor="ctr">
              <a:spAutoFit/>
            </a:bodyPr>
            <a:lstStyle/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2000" b="1">
                  <a:solidFill>
                    <a:srgbClr val="669999"/>
                  </a:solidFill>
                  <a:effectLst>
                    <a:outerShdw blurRad="38100" dist="38100" dir="2700000" rotWithShape="0">
                      <a:srgbClr val="C0C0C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endParaRPr lang="fr-FR" dirty="0"/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2000" b="1">
                  <a:solidFill>
                    <a:srgbClr val="669999"/>
                  </a:solidFill>
                  <a:effectLst>
                    <a:outerShdw blurRad="38100" dist="38100" dir="2700000" rotWithShape="0">
                      <a:srgbClr val="C0C0C0"/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r>
                <a:rPr dirty="0"/>
                <a:t>Au </a:t>
              </a:r>
              <a:r>
                <a:rPr dirty="0" err="1">
                  <a:solidFill>
                    <a:srgbClr val="639994"/>
                  </a:solidFill>
                </a:rPr>
                <a:t>Programme</a:t>
              </a:r>
              <a:endParaRPr dirty="0">
                <a:solidFill>
                  <a:srgbClr val="639994"/>
                </a:solidFill>
              </a:endParaRP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 b="1" i="1">
                  <a:latin typeface="Arial"/>
                  <a:ea typeface="Arial"/>
                  <a:cs typeface="Arial"/>
                  <a:sym typeface="Arial"/>
                </a:defRPr>
              </a:pPr>
              <a:endParaRPr lang="fr-FR" sz="900" dirty="0">
                <a:solidFill>
                  <a:srgbClr val="639994"/>
                </a:solidFill>
              </a:endParaRPr>
            </a:p>
            <a:p>
              <a:pPr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 b="1" i="1">
                  <a:latin typeface="Arial"/>
                  <a:ea typeface="Arial"/>
                  <a:cs typeface="Arial"/>
                  <a:sym typeface="Arial"/>
                </a:defRPr>
              </a:pPr>
              <a:endParaRPr lang="fr-FR" sz="900" dirty="0">
                <a:solidFill>
                  <a:srgbClr val="639994"/>
                </a:solidFill>
              </a:endParaRP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 b="1" i="1">
                  <a:latin typeface="Arial"/>
                  <a:ea typeface="Arial"/>
                  <a:cs typeface="Arial"/>
                  <a:sym typeface="Arial"/>
                </a:defRPr>
              </a:pPr>
              <a:endParaRPr lang="fr-FR" sz="900" dirty="0">
                <a:solidFill>
                  <a:srgbClr val="639994"/>
                </a:solidFill>
              </a:endParaRP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 b="1" i="1">
                  <a:latin typeface="Arial"/>
                  <a:ea typeface="Arial"/>
                  <a:cs typeface="Arial"/>
                  <a:sym typeface="Arial"/>
                </a:defRPr>
              </a:pPr>
              <a:endParaRPr lang="fr-FR" sz="900" dirty="0">
                <a:solidFill>
                  <a:srgbClr val="639994"/>
                </a:solidFill>
              </a:endParaRP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 b="1" i="1">
                  <a:latin typeface="Arial"/>
                  <a:ea typeface="Arial"/>
                  <a:cs typeface="Arial"/>
                  <a:sym typeface="Arial"/>
                </a:defRPr>
              </a:pPr>
              <a:endParaRPr lang="fr-FR" sz="900" dirty="0">
                <a:solidFill>
                  <a:srgbClr val="639994"/>
                </a:solidFill>
              </a:endParaRP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 b="1" i="1">
                  <a:latin typeface="Arial"/>
                  <a:ea typeface="Arial"/>
                  <a:cs typeface="Arial"/>
                  <a:sym typeface="Arial"/>
                </a:defRPr>
              </a:pPr>
              <a:endParaRPr lang="fr-FR" sz="900" dirty="0">
                <a:solidFill>
                  <a:srgbClr val="639994"/>
                </a:solidFill>
              </a:endParaRP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 b="1" i="1">
                  <a:latin typeface="Arial"/>
                  <a:ea typeface="Arial"/>
                  <a:cs typeface="Arial"/>
                  <a:sym typeface="Arial"/>
                </a:defRPr>
              </a:pPr>
              <a:endParaRPr lang="fr-FR" sz="900" dirty="0">
                <a:solidFill>
                  <a:srgbClr val="639994"/>
                </a:solidFill>
              </a:endParaRP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 b="1" i="1">
                  <a:latin typeface="Arial"/>
                  <a:ea typeface="Arial"/>
                  <a:cs typeface="Arial"/>
                  <a:sym typeface="Arial"/>
                </a:defRPr>
              </a:pPr>
              <a:endParaRPr lang="fr-FR" sz="900" dirty="0">
                <a:solidFill>
                  <a:srgbClr val="639994"/>
                </a:solidFill>
              </a:endParaRP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 b="1" i="1">
                  <a:latin typeface="Arial"/>
                  <a:ea typeface="Arial"/>
                  <a:cs typeface="Arial"/>
                  <a:sym typeface="Arial"/>
                </a:defRPr>
              </a:pPr>
              <a:endParaRPr lang="fr-FR" sz="900" dirty="0">
                <a:solidFill>
                  <a:srgbClr val="639994"/>
                </a:solidFill>
              </a:endParaRP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 b="1" i="1">
                  <a:latin typeface="Arial"/>
                  <a:ea typeface="Arial"/>
                  <a:cs typeface="Arial"/>
                  <a:sym typeface="Arial"/>
                </a:defRPr>
              </a:pPr>
              <a:endParaRPr lang="fr-FR" sz="900" dirty="0">
                <a:solidFill>
                  <a:srgbClr val="639994"/>
                </a:solidFill>
              </a:endParaRP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 b="1" i="1">
                  <a:latin typeface="Arial"/>
                  <a:ea typeface="Arial"/>
                  <a:cs typeface="Arial"/>
                  <a:sym typeface="Arial"/>
                </a:defRPr>
              </a:pPr>
              <a:endParaRPr lang="fr-FR" sz="900" dirty="0">
                <a:solidFill>
                  <a:srgbClr val="639994"/>
                </a:solidFill>
              </a:endParaRP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 b="1" i="1">
                  <a:latin typeface="Arial"/>
                  <a:ea typeface="Arial"/>
                  <a:cs typeface="Arial"/>
                  <a:sym typeface="Arial"/>
                </a:defRPr>
              </a:pPr>
              <a:endParaRPr lang="fr-FR" sz="900" dirty="0">
                <a:solidFill>
                  <a:srgbClr val="639994"/>
                </a:solidFill>
              </a:endParaRP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 b="1" i="1">
                  <a:latin typeface="Arial"/>
                  <a:ea typeface="Arial"/>
                  <a:cs typeface="Arial"/>
                  <a:sym typeface="Arial"/>
                </a:defRPr>
              </a:pPr>
              <a:endParaRPr lang="fr-FR" sz="900" dirty="0">
                <a:solidFill>
                  <a:srgbClr val="639994"/>
                </a:solidFill>
              </a:endParaRP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 b="1" i="1">
                  <a:latin typeface="Arial"/>
                  <a:ea typeface="Arial"/>
                  <a:cs typeface="Arial"/>
                  <a:sym typeface="Arial"/>
                </a:defRPr>
              </a:pPr>
              <a:endParaRPr sz="900" dirty="0">
                <a:solidFill>
                  <a:srgbClr val="639994"/>
                </a:solidFill>
              </a:endParaRPr>
            </a:p>
            <a:p>
              <a:pPr algn="ctr"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sz="1400" b="1" i="1">
                  <a:latin typeface="Arial"/>
                  <a:ea typeface="Arial"/>
                  <a:cs typeface="Arial"/>
                  <a:sym typeface="Arial"/>
                </a:defRPr>
              </a:pPr>
              <a:endParaRPr b="1" i="1" dirty="0"/>
            </a:p>
            <a:p>
              <a:pPr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b="1" i="1">
                  <a:latin typeface="Arial"/>
                  <a:ea typeface="Arial"/>
                  <a:cs typeface="Arial"/>
                  <a:sym typeface="Arial"/>
                </a:defRPr>
              </a:pPr>
              <a:endParaRPr lang="fr-FR" dirty="0"/>
            </a:p>
            <a:p>
              <a:pPr defTabSz="449262">
                <a:tabLst>
                  <a:tab pos="444500" algn="l"/>
                  <a:tab pos="889000" algn="l"/>
                  <a:tab pos="1346200" algn="l"/>
                  <a:tab pos="1790700" algn="l"/>
                  <a:tab pos="2235200" algn="l"/>
                  <a:tab pos="2692400" algn="l"/>
                  <a:tab pos="3136900" algn="l"/>
                  <a:tab pos="3581400" algn="l"/>
                  <a:tab pos="4038600" algn="l"/>
                  <a:tab pos="4483100" algn="l"/>
                  <a:tab pos="4940300" algn="l"/>
                  <a:tab pos="5384800" algn="l"/>
                  <a:tab pos="5829300" algn="l"/>
                  <a:tab pos="6286500" algn="l"/>
                  <a:tab pos="6731000" algn="l"/>
                  <a:tab pos="7175500" algn="l"/>
                  <a:tab pos="7632700" algn="l"/>
                  <a:tab pos="8077200" algn="l"/>
                  <a:tab pos="8534400" algn="l"/>
                  <a:tab pos="8978900" algn="l"/>
                </a:tabLst>
                <a:defRPr b="1" i="1">
                  <a:latin typeface="Arial"/>
                  <a:ea typeface="Arial"/>
                  <a:cs typeface="Arial"/>
                  <a:sym typeface="Arial"/>
                </a:defRPr>
              </a:pPr>
              <a:r>
                <a:rPr lang="fr-FR" dirty="0"/>
                <a:t>+ </a:t>
              </a:r>
              <a:r>
                <a:rPr dirty="0" err="1"/>
                <a:t>Périodes</a:t>
              </a:r>
              <a:r>
                <a:rPr dirty="0"/>
                <a:t> de formation en milieu </a:t>
              </a:r>
              <a:r>
                <a:rPr dirty="0" err="1"/>
                <a:t>professionnel</a:t>
              </a:r>
              <a:r>
                <a:rPr lang="fr-FR" dirty="0"/>
                <a:t> entre 18 et 22 sem. réparties sur 3 ans</a:t>
              </a:r>
              <a:endParaRPr dirty="0"/>
            </a:p>
          </p:txBody>
        </p:sp>
      </p:grpSp>
      <p:sp>
        <p:nvSpPr>
          <p:cNvPr id="5" name="Rectangle 4"/>
          <p:cNvSpPr/>
          <p:nvPr/>
        </p:nvSpPr>
        <p:spPr>
          <a:xfrm>
            <a:off x="412347" y="800729"/>
            <a:ext cx="8221084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·  </a:t>
            </a:r>
          </a:p>
          <a:p>
            <a:r>
              <a:rPr lang="fr-FR" dirty="0"/>
              <a:t>Des enseignements </a:t>
            </a:r>
            <a:r>
              <a:rPr lang="fr-FR" b="1" dirty="0"/>
              <a:t>professionnels</a:t>
            </a:r>
            <a:r>
              <a:rPr lang="fr-FR" dirty="0"/>
              <a:t> en </a:t>
            </a:r>
            <a:r>
              <a:rPr lang="fr-FR" u="sng" dirty="0" err="1">
                <a:hlinkClick r:id="rId2" tooltip="La co-intervention (nouvelle fénêtre)"/>
              </a:rPr>
              <a:t>co</a:t>
            </a:r>
            <a:r>
              <a:rPr lang="fr-FR" u="sng" dirty="0">
                <a:hlinkClick r:id="rId2" tooltip="La co-intervention (nouvelle fénêtre)"/>
              </a:rPr>
              <a:t>-intervention</a:t>
            </a:r>
            <a:r>
              <a:rPr lang="fr-FR" dirty="0"/>
              <a:t> en français, mathématiques-sciences... La réalisation d'un </a:t>
            </a:r>
            <a:r>
              <a:rPr lang="fr-FR" u="sng" dirty="0">
                <a:hlinkClick r:id="rId3" tooltip="Un chef-d'œuvre à réaliser (nouvelle fenêtre)"/>
              </a:rPr>
              <a:t>chef-d’œuvre</a:t>
            </a:r>
            <a:r>
              <a:rPr lang="fr-FR" dirty="0"/>
              <a:t> à partir de la 1</a:t>
            </a:r>
            <a:r>
              <a:rPr lang="fr-FR" baseline="30000" dirty="0"/>
              <a:t>re</a:t>
            </a:r>
            <a:r>
              <a:rPr lang="fr-FR" dirty="0"/>
              <a:t> pro ; prévention-santé-environnement ; économie-gestion ou économie-droit selon la spécialité ; un </a:t>
            </a:r>
            <a:r>
              <a:rPr lang="fr-FR" b="1" dirty="0"/>
              <a:t>atelier de philosophie</a:t>
            </a:r>
            <a:r>
              <a:rPr lang="fr-FR" dirty="0"/>
              <a:t> en terminale pro.</a:t>
            </a:r>
          </a:p>
          <a:p>
            <a:r>
              <a:rPr lang="fr-FR" dirty="0"/>
              <a:t>·  Des enseignements</a:t>
            </a:r>
            <a:r>
              <a:rPr lang="fr-FR" b="1" dirty="0"/>
              <a:t> généraux</a:t>
            </a:r>
            <a:r>
              <a:rPr lang="fr-FR" dirty="0"/>
              <a:t> : français ; histoire-géographie ; enseignement moral et civique ; mathématiques ; langue vivante ; sciences physiques et chimiques ou langue vivante (selon les spécialités) ; arts appliqués et cultures artistiques ; EPS.</a:t>
            </a:r>
          </a:p>
          <a:p>
            <a:endParaRPr lang="fr-FR" sz="900" dirty="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1" grpId="3" animBg="1" advAuto="0"/>
      <p:bldP spid="764" grpId="2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21" y="274778"/>
            <a:ext cx="8794379" cy="6583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222420" y="274778"/>
            <a:ext cx="8794379" cy="923326"/>
          </a:xfrm>
          <a:prstGeom prst="rect">
            <a:avLst/>
          </a:prstGeom>
          <a:solidFill>
            <a:srgbClr val="99CCFF">
              <a:alpha val="86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r>
              <a:rPr lang="fr-FR" b="1" dirty="0">
                <a:latin typeface="MV Boli" pitchFamily="2" charset="0"/>
                <a:cs typeface="MV Boli" pitchFamily="2" charset="0"/>
              </a:rPr>
              <a:t>LS DIFFÉRENTES FAMILLES DE MÉTIERS</a:t>
            </a:r>
          </a:p>
          <a:p>
            <a:r>
              <a:rPr lang="fr-FR" b="1" dirty="0">
                <a:latin typeface="MV Boli" pitchFamily="2" charset="0"/>
                <a:cs typeface="MV Boli" pitchFamily="2" charset="0"/>
              </a:rPr>
              <a:t>ET LES SPÉCIALITÉS HORS FAMILLES DE</a:t>
            </a:r>
          </a:p>
          <a:p>
            <a:r>
              <a:rPr lang="fr-FR" b="1" dirty="0">
                <a:latin typeface="MV Boli" pitchFamily="2" charset="0"/>
                <a:cs typeface="MV Boli" pitchFamily="2" charset="0"/>
              </a:rPr>
              <a:t>MÉTIERS EN VOIE PROFESSIONNELLE</a:t>
            </a:r>
            <a:endParaRPr kumimoji="0" lang="fr-FR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MV Boli" pitchFamily="2" charset="0"/>
              <a:cs typeface="MV Boli" pitchFamily="2" charset="0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56080731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65" y="159339"/>
            <a:ext cx="8728067" cy="6698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600321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NewsPrint">
  <a:themeElements>
    <a:clrScheme name="NewsPrin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0000FF"/>
      </a:hlink>
      <a:folHlink>
        <a:srgbClr val="FF00FF"/>
      </a:folHlink>
    </a:clrScheme>
    <a:fontScheme name="NewsPrint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Sillage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Sillage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illage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NewsPrint">
  <a:themeElements>
    <a:clrScheme name="NewsPrin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0000FF"/>
      </a:hlink>
      <a:folHlink>
        <a:srgbClr val="FF00FF"/>
      </a:folHlink>
    </a:clrScheme>
    <a:fontScheme name="NewsPrint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1477</TotalTime>
  <Words>2049</Words>
  <Application>Microsoft Office PowerPoint</Application>
  <PresentationFormat>Affichage à l'écran (4:3)</PresentationFormat>
  <Paragraphs>358</Paragraphs>
  <Slides>35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35</vt:i4>
      </vt:variant>
    </vt:vector>
  </HeadingPairs>
  <TitlesOfParts>
    <vt:vector size="47" baseType="lpstr">
      <vt:lpstr>Arial</vt:lpstr>
      <vt:lpstr>Calibri</vt:lpstr>
      <vt:lpstr>Georgia</vt:lpstr>
      <vt:lpstr>Helvetica</vt:lpstr>
      <vt:lpstr>Impact</vt:lpstr>
      <vt:lpstr>MV Boli</vt:lpstr>
      <vt:lpstr>Times New Roman</vt:lpstr>
      <vt:lpstr>Trebuchet MS</vt:lpstr>
      <vt:lpstr>Wingdings</vt:lpstr>
      <vt:lpstr>Zapf Dingbats</vt:lpstr>
      <vt:lpstr>NewsPrint</vt:lpstr>
      <vt:lpstr>1_Sillage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Pour qui ? Pour les élèves qui se sentent à l’aise dans les matières générales et technologiques et qui envisagent une poursuite d’études plutôt longues après le Bac.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Les portes ouvertes</vt:lpstr>
      <vt:lpstr>Présentation PowerPoint</vt:lpstr>
      <vt:lpstr>Educonnect</vt:lpstr>
      <vt:lpstr>Présentation PowerPoint</vt:lpstr>
      <vt:lpstr>Présentation PowerPoint</vt:lpstr>
      <vt:lpstr>LE  D.N.B.</vt:lpstr>
      <vt:lpstr>Présentation PowerPoint</vt:lpstr>
      <vt:lpstr>Présentation PowerPoint</vt:lpstr>
      <vt:lpstr>Présentation PowerPoint</vt:lpstr>
      <vt:lpstr>Présentation PowerPoint</vt:lpstr>
      <vt:lpstr>Pour obtenir le brevet :</vt:lpstr>
      <vt:lpstr>Les changements à venir</vt:lpstr>
      <vt:lpstr>Du collégien au lycéen…</vt:lpstr>
      <vt:lpstr>Etre acteur de sa formation</vt:lpstr>
      <vt:lpstr>Présentation PowerPoint</vt:lpstr>
      <vt:lpstr>Présentation PowerPoint</vt:lpstr>
      <vt:lpstr>Questions diverses…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principal</dc:creator>
  <cp:lastModifiedBy>principal</cp:lastModifiedBy>
  <cp:revision>61</cp:revision>
  <cp:lastPrinted>2022-11-14T15:44:42Z</cp:lastPrinted>
  <dcterms:modified xsi:type="dcterms:W3CDTF">2024-11-22T09:21:47Z</dcterms:modified>
</cp:coreProperties>
</file>